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charts/chart1.xml" ContentType="application/vnd.openxmlformats-officedocument.drawingml.chart+xml"/>
  <Override PartName="/ppt/notesSlides/notesSlide37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38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charts/chart6.xml" ContentType="application/vnd.openxmlformats-officedocument.drawingml.chart+xml"/>
  <Override PartName="/ppt/notesSlides/notesSlide43.xml" ContentType="application/vnd.openxmlformats-officedocument.presentationml.notesSlide+xml"/>
  <Override PartName="/ppt/charts/chart7.xml" ContentType="application/vnd.openxmlformats-officedocument.drawingml.chart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48"/>
  </p:notesMasterIdLst>
  <p:sldIdLst>
    <p:sldId id="256" r:id="rId2"/>
    <p:sldId id="303" r:id="rId3"/>
    <p:sldId id="257" r:id="rId4"/>
    <p:sldId id="262" r:id="rId5"/>
    <p:sldId id="258" r:id="rId6"/>
    <p:sldId id="259" r:id="rId7"/>
    <p:sldId id="260" r:id="rId8"/>
    <p:sldId id="263" r:id="rId9"/>
    <p:sldId id="261" r:id="rId10"/>
    <p:sldId id="264" r:id="rId11"/>
    <p:sldId id="265" r:id="rId12"/>
    <p:sldId id="298" r:id="rId13"/>
    <p:sldId id="266" r:id="rId14"/>
    <p:sldId id="268" r:id="rId15"/>
    <p:sldId id="267" r:id="rId16"/>
    <p:sldId id="269" r:id="rId17"/>
    <p:sldId id="299" r:id="rId18"/>
    <p:sldId id="270" r:id="rId19"/>
    <p:sldId id="271" r:id="rId20"/>
    <p:sldId id="273" r:id="rId21"/>
    <p:sldId id="274" r:id="rId22"/>
    <p:sldId id="275" r:id="rId23"/>
    <p:sldId id="287" r:id="rId24"/>
    <p:sldId id="276" r:id="rId25"/>
    <p:sldId id="278" r:id="rId26"/>
    <p:sldId id="288" r:id="rId27"/>
    <p:sldId id="300" r:id="rId28"/>
    <p:sldId id="279" r:id="rId29"/>
    <p:sldId id="282" r:id="rId30"/>
    <p:sldId id="280" r:id="rId31"/>
    <p:sldId id="283" r:id="rId32"/>
    <p:sldId id="281" r:id="rId33"/>
    <p:sldId id="284" r:id="rId34"/>
    <p:sldId id="285" r:id="rId35"/>
    <p:sldId id="286" r:id="rId36"/>
    <p:sldId id="301" r:id="rId37"/>
    <p:sldId id="289" r:id="rId38"/>
    <p:sldId id="290" r:id="rId39"/>
    <p:sldId id="292" r:id="rId40"/>
    <p:sldId id="291" r:id="rId41"/>
    <p:sldId id="297" r:id="rId42"/>
    <p:sldId id="293" r:id="rId43"/>
    <p:sldId id="294" r:id="rId44"/>
    <p:sldId id="295" r:id="rId45"/>
    <p:sldId id="302" r:id="rId46"/>
    <p:sldId id="296" r:id="rId47"/>
  </p:sldIdLst>
  <p:sldSz cx="9144000" cy="5143500" type="screen16x9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1916" autoAdjust="0"/>
  </p:normalViewPr>
  <p:slideViewPr>
    <p:cSldViewPr>
      <p:cViewPr varScale="1">
        <p:scale>
          <a:sx n="107" d="100"/>
          <a:sy n="107" d="100"/>
        </p:scale>
        <p:origin x="-78" y="-50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hart>
    <c:title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y=ax+b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pPr>
              <a:ln>
                <a:solidFill>
                  <a:srgbClr val="C00000"/>
                </a:solidFill>
              </a:ln>
            </c:spPr>
          </c:marker>
          <c:dPt>
            <c:idx val="1"/>
            <c:marker>
              <c:spPr>
                <a:solidFill>
                  <a:srgbClr val="C00000"/>
                </a:solidFill>
                <a:ln>
                  <a:solidFill>
                    <a:srgbClr val="C00000"/>
                  </a:solidFill>
                </a:ln>
              </c:spPr>
            </c:marker>
            <c:bubble3D val="0"/>
          </c:dPt>
          <c:cat>
            <c:numRef>
              <c:f>Sheet1!$A$2:$A$7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3">
                  <c:v>8</c:v>
                </c:pt>
                <c:pt idx="4">
                  <c:v>10</c:v>
                </c:pt>
                <c:pt idx="5">
                  <c:v>12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67318016"/>
        <c:axId val="267319552"/>
      </c:lineChart>
      <c:catAx>
        <c:axId val="2673180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67319552"/>
        <c:crossesAt val="0"/>
        <c:auto val="1"/>
        <c:lblAlgn val="ctr"/>
        <c:lblOffset val="100"/>
        <c:noMultiLvlLbl val="0"/>
      </c:catAx>
      <c:valAx>
        <c:axId val="26731955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267318016"/>
        <c:crossesAt val="1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2"/>
    </mc:Choice>
    <mc:Fallback>
      <c:style val="3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y=ax</a:t>
            </a:r>
            <a:r>
              <a:rPr lang="en-US" baseline="30000" dirty="0"/>
              <a:t>2</a:t>
            </a:r>
            <a:r>
              <a:rPr lang="en-US" dirty="0"/>
              <a:t>+bx+c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y=ax2+bx+c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pPr>
              <a:solidFill>
                <a:srgbClr val="C00000"/>
              </a:solidFill>
            </c:spPr>
          </c:marker>
          <c:cat>
            <c:numRef>
              <c:f>Sheet1!$A$2:$A$7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-7</c:v>
                </c:pt>
                <c:pt idx="1">
                  <c:v>-2</c:v>
                </c:pt>
                <c:pt idx="2">
                  <c:v>1</c:v>
                </c:pt>
                <c:pt idx="3">
                  <c:v>2</c:v>
                </c:pt>
                <c:pt idx="4">
                  <c:v>1</c:v>
                </c:pt>
                <c:pt idx="5">
                  <c:v>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80387328"/>
        <c:axId val="380389248"/>
      </c:lineChart>
      <c:catAx>
        <c:axId val="3803873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80389248"/>
        <c:crossesAt val="0"/>
        <c:auto val="1"/>
        <c:lblAlgn val="ctr"/>
        <c:lblOffset val="100"/>
        <c:noMultiLvlLbl val="0"/>
      </c:catAx>
      <c:valAx>
        <c:axId val="38038924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380387328"/>
        <c:crossesAt val="1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2"/>
    </mc:Choice>
    <mc:Fallback>
      <c:style val="3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y=ax</a:t>
            </a:r>
            <a:r>
              <a:rPr lang="en-US" baseline="30000" dirty="0"/>
              <a:t>3</a:t>
            </a:r>
            <a:r>
              <a:rPr lang="en-US" dirty="0"/>
              <a:t>+bx</a:t>
            </a:r>
            <a:r>
              <a:rPr lang="en-US" baseline="30000" dirty="0"/>
              <a:t>2</a:t>
            </a:r>
            <a:r>
              <a:rPr lang="en-US" dirty="0"/>
              <a:t>+cx+d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y=ax3+bx2+cx+d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pPr>
              <a:solidFill>
                <a:srgbClr val="C00000"/>
              </a:solidFill>
            </c:spPr>
          </c:marker>
          <c:cat>
            <c:numRef>
              <c:f>Sheet1!$A$2:$A$7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29</c:v>
                </c:pt>
                <c:pt idx="1">
                  <c:v>10</c:v>
                </c:pt>
                <c:pt idx="2">
                  <c:v>3</c:v>
                </c:pt>
                <c:pt idx="3">
                  <c:v>2</c:v>
                </c:pt>
                <c:pt idx="4">
                  <c:v>1</c:v>
                </c:pt>
                <c:pt idx="5">
                  <c:v>-6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80408960"/>
        <c:axId val="380410880"/>
      </c:lineChart>
      <c:catAx>
        <c:axId val="3804089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80410880"/>
        <c:crossesAt val="0"/>
        <c:auto val="1"/>
        <c:lblAlgn val="ctr"/>
        <c:lblOffset val="100"/>
        <c:noMultiLvlLbl val="0"/>
      </c:catAx>
      <c:valAx>
        <c:axId val="38041088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380408960"/>
        <c:crossesAt val="1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2"/>
    </mc:Choice>
    <mc:Fallback>
      <c:style val="3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y=</a:t>
            </a:r>
            <a:r>
              <a:rPr lang="en-US" dirty="0" err="1"/>
              <a:t>ab</a:t>
            </a:r>
            <a:r>
              <a:rPr lang="en-US" baseline="30000" dirty="0" err="1"/>
              <a:t>x</a:t>
            </a:r>
            <a:endParaRPr lang="en-US" baseline="30000" dirty="0"/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y=abx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pPr>
              <a:solidFill>
                <a:srgbClr val="C00000"/>
              </a:solidFill>
            </c:spPr>
          </c:marker>
          <c:cat>
            <c:numRef>
              <c:f>Sheet1!$A$2:$A$7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1</c:v>
                </c:pt>
                <c:pt idx="1">
                  <c:v>0.5</c:v>
                </c:pt>
                <c:pt idx="2">
                  <c:v>0.25</c:v>
                </c:pt>
                <c:pt idx="3">
                  <c:v>0.125</c:v>
                </c:pt>
                <c:pt idx="4">
                  <c:v>6.25E-2</c:v>
                </c:pt>
                <c:pt idx="5">
                  <c:v>3.125E-2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80978304"/>
        <c:axId val="380980224"/>
      </c:lineChart>
      <c:catAx>
        <c:axId val="3809783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80980224"/>
        <c:crossesAt val="0"/>
        <c:auto val="1"/>
        <c:lblAlgn val="ctr"/>
        <c:lblOffset val="100"/>
        <c:noMultiLvlLbl val="0"/>
      </c:catAx>
      <c:valAx>
        <c:axId val="38098022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380978304"/>
        <c:crossesAt val="1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2"/>
    </mc:Choice>
    <mc:Fallback>
      <c:style val="3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y=</a:t>
            </a:r>
            <a:r>
              <a:rPr lang="en-US" dirty="0" err="1"/>
              <a:t>ax</a:t>
            </a:r>
            <a:r>
              <a:rPr lang="en-US" baseline="30000" dirty="0" err="1"/>
              <a:t>b</a:t>
            </a:r>
            <a:endParaRPr lang="en-US" baseline="30000" dirty="0"/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y=axb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pPr>
              <a:solidFill>
                <a:schemeClr val="accent2"/>
              </a:solidFill>
              <a:ln>
                <a:solidFill>
                  <a:srgbClr val="C00000"/>
                </a:solidFill>
              </a:ln>
            </c:spPr>
          </c:marker>
          <c:cat>
            <c:numRef>
              <c:f>Sheet1!$A$2:$A$7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5.6568542494923806</c:v>
                </c:pt>
                <c:pt idx="3">
                  <c:v>15.588457268119901</c:v>
                </c:pt>
                <c:pt idx="4">
                  <c:v>32</c:v>
                </c:pt>
                <c:pt idx="5">
                  <c:v>55.901699437494734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88901120"/>
        <c:axId val="388903296"/>
      </c:lineChart>
      <c:catAx>
        <c:axId val="3889011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88903296"/>
        <c:crossesAt val="0"/>
        <c:auto val="1"/>
        <c:lblAlgn val="ctr"/>
        <c:lblOffset val="100"/>
        <c:noMultiLvlLbl val="0"/>
      </c:catAx>
      <c:valAx>
        <c:axId val="38890329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388901120"/>
        <c:crossesAt val="1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2"/>
    </mc:Choice>
    <mc:Fallback>
      <c:style val="3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Y-Values</c:v>
                </c:pt>
              </c:strCache>
            </c:strRef>
          </c:tx>
          <c:spPr>
            <a:ln w="66675">
              <a:noFill/>
            </a:ln>
          </c:spPr>
          <c:marker>
            <c:spPr>
              <a:solidFill>
                <a:schemeClr val="accent2"/>
              </a:solidFill>
              <a:ln>
                <a:solidFill>
                  <a:srgbClr val="C00000"/>
                </a:solidFill>
              </a:ln>
            </c:spPr>
          </c:marker>
          <c:trendline>
            <c:spPr>
              <a:ln w="31750">
                <a:solidFill>
                  <a:srgbClr val="FFFF00"/>
                </a:solidFill>
              </a:ln>
            </c:spPr>
            <c:trendlineType val="linear"/>
            <c:dispRSqr val="0"/>
            <c:dispEq val="1"/>
            <c:trendlineLbl>
              <c:layout>
                <c:manualLayout>
                  <c:x val="-1.2020502154211856E-2"/>
                  <c:y val="-7.1022454226868398E-2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 sz="2400" baseline="0" dirty="0">
                        <a:solidFill>
                          <a:srgbClr val="FFFF00"/>
                        </a:solidFill>
                      </a:rPr>
                      <a:t>y = </a:t>
                    </a:r>
                    <a:r>
                      <a:rPr lang="en-US" sz="2400" baseline="0" dirty="0" smtClean="0">
                        <a:solidFill>
                          <a:srgbClr val="FFFF00"/>
                        </a:solidFill>
                      </a:rPr>
                      <a:t>0.172x </a:t>
                    </a:r>
                    <a:r>
                      <a:rPr lang="en-US" sz="2400" baseline="0" dirty="0">
                        <a:solidFill>
                          <a:srgbClr val="FFFF00"/>
                        </a:solidFill>
                      </a:rPr>
                      <a:t>+ </a:t>
                    </a:r>
                    <a:r>
                      <a:rPr lang="en-US" sz="2400" baseline="0" dirty="0" smtClean="0">
                        <a:solidFill>
                          <a:srgbClr val="FFFF00"/>
                        </a:solidFill>
                      </a:rPr>
                      <a:t>0.442</a:t>
                    </a:r>
                    <a:endParaRPr lang="en-US" sz="2400" dirty="0">
                      <a:solidFill>
                        <a:srgbClr val="FFFF00"/>
                      </a:solidFill>
                    </a:endParaRPr>
                  </a:p>
                </c:rich>
              </c:tx>
              <c:numFmt formatCode="General" sourceLinked="0"/>
            </c:trendlineLbl>
          </c:trendline>
          <c:xVal>
            <c:numRef>
              <c:f>Sheet1!$A$2:$A$9</c:f>
              <c:numCache>
                <c:formatCode>General</c:formatCode>
                <c:ptCount val="8"/>
                <c:pt idx="0">
                  <c:v>0</c:v>
                </c:pt>
                <c:pt idx="1">
                  <c:v>34.479999999999997</c:v>
                </c:pt>
                <c:pt idx="2">
                  <c:v>52.54</c:v>
                </c:pt>
                <c:pt idx="3">
                  <c:v>56.6</c:v>
                </c:pt>
                <c:pt idx="4">
                  <c:v>89.64</c:v>
                </c:pt>
                <c:pt idx="5">
                  <c:v>100.76</c:v>
                </c:pt>
                <c:pt idx="6">
                  <c:v>109.34</c:v>
                </c:pt>
                <c:pt idx="7">
                  <c:v>150</c:v>
                </c:pt>
              </c:numCache>
            </c:numRef>
          </c:xVal>
          <c:yVal>
            <c:numRef>
              <c:f>Sheet1!$B$2:$B$9</c:f>
              <c:numCache>
                <c:formatCode>General</c:formatCode>
                <c:ptCount val="8"/>
                <c:pt idx="1">
                  <c:v>5.5</c:v>
                </c:pt>
                <c:pt idx="2">
                  <c:v>11</c:v>
                </c:pt>
                <c:pt idx="3">
                  <c:v>12</c:v>
                </c:pt>
                <c:pt idx="4">
                  <c:v>15</c:v>
                </c:pt>
                <c:pt idx="5">
                  <c:v>16</c:v>
                </c:pt>
                <c:pt idx="6">
                  <c:v>21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8689280"/>
        <c:axId val="388768896"/>
      </c:scatterChart>
      <c:valAx>
        <c:axId val="388689280"/>
        <c:scaling>
          <c:orientation val="minMax"/>
          <c:max val="150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388768896"/>
        <c:crosses val="autoZero"/>
        <c:crossBetween val="midCat"/>
      </c:valAx>
      <c:valAx>
        <c:axId val="3887688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88689280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2"/>
    </mc:Choice>
    <mc:Fallback>
      <c:style val="3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Y-Values</c:v>
                </c:pt>
              </c:strCache>
            </c:strRef>
          </c:tx>
          <c:spPr>
            <a:ln w="66675">
              <a:noFill/>
            </a:ln>
          </c:spPr>
          <c:marker>
            <c:spPr>
              <a:solidFill>
                <a:schemeClr val="accent2"/>
              </a:solidFill>
            </c:spPr>
          </c:marker>
          <c:trendline>
            <c:spPr>
              <a:ln w="31750">
                <a:solidFill>
                  <a:srgbClr val="FFFF00"/>
                </a:solidFill>
              </a:ln>
            </c:spPr>
            <c:trendlineType val="poly"/>
            <c:order val="3"/>
            <c:dispRSqr val="0"/>
            <c:dispEq val="1"/>
            <c:trendlineLbl>
              <c:layout>
                <c:manualLayout>
                  <c:x val="-2.6697834645669289E-4"/>
                  <c:y val="-1.6951972431060527E-2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s-ES" sz="1800" baseline="0" dirty="0">
                        <a:solidFill>
                          <a:srgbClr val="FFFF00"/>
                        </a:solidFill>
                      </a:rPr>
                      <a:t>y = 3.2365x</a:t>
                    </a:r>
                    <a:r>
                      <a:rPr lang="es-ES" sz="1800" baseline="30000" dirty="0">
                        <a:solidFill>
                          <a:srgbClr val="FFFF00"/>
                        </a:solidFill>
                      </a:rPr>
                      <a:t>3</a:t>
                    </a:r>
                    <a:r>
                      <a:rPr lang="es-ES" sz="1800" baseline="0" dirty="0">
                        <a:solidFill>
                          <a:srgbClr val="FFFF00"/>
                        </a:solidFill>
                      </a:rPr>
                      <a:t> - 44.899x</a:t>
                    </a:r>
                    <a:r>
                      <a:rPr lang="es-ES" sz="1800" baseline="30000" dirty="0">
                        <a:solidFill>
                          <a:srgbClr val="FFFF00"/>
                        </a:solidFill>
                      </a:rPr>
                      <a:t>2</a:t>
                    </a:r>
                    <a:r>
                      <a:rPr lang="es-ES" sz="1800" baseline="0" dirty="0">
                        <a:solidFill>
                          <a:srgbClr val="FFFF00"/>
                        </a:solidFill>
                      </a:rPr>
                      <a:t> + 201.81x + 12.172</a:t>
                    </a:r>
                    <a:endParaRPr lang="es-ES" sz="1800" dirty="0">
                      <a:solidFill>
                        <a:srgbClr val="FFFF00"/>
                      </a:solidFill>
                    </a:endParaRPr>
                  </a:p>
                </c:rich>
              </c:tx>
              <c:numFmt formatCode="General" sourceLinked="0"/>
            </c:trendlineLbl>
          </c:trendline>
          <c:xVal>
            <c:numRef>
              <c:f>Sheet1!$A$2:$A$10</c:f>
              <c:numCache>
                <c:formatCode>General</c:formatCode>
                <c:ptCount val="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</c:numCache>
            </c:numRef>
          </c:xVal>
          <c:yVal>
            <c:numRef>
              <c:f>Sheet1!$B$2:$B$10</c:f>
              <c:numCache>
                <c:formatCode>General</c:formatCode>
                <c:ptCount val="9"/>
                <c:pt idx="0">
                  <c:v>0</c:v>
                </c:pt>
                <c:pt idx="1">
                  <c:v>200</c:v>
                </c:pt>
                <c:pt idx="2">
                  <c:v>250</c:v>
                </c:pt>
                <c:pt idx="3">
                  <c:v>300</c:v>
                </c:pt>
                <c:pt idx="4">
                  <c:v>300</c:v>
                </c:pt>
                <c:pt idx="5">
                  <c:v>300</c:v>
                </c:pt>
                <c:pt idx="6">
                  <c:v>315</c:v>
                </c:pt>
                <c:pt idx="7">
                  <c:v>340</c:v>
                </c:pt>
                <c:pt idx="8">
                  <c:v>405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8825088"/>
        <c:axId val="388826624"/>
      </c:scatterChart>
      <c:valAx>
        <c:axId val="388825088"/>
        <c:scaling>
          <c:orientation val="minMax"/>
          <c:max val="8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388826624"/>
        <c:crosses val="autoZero"/>
        <c:crossBetween val="midCat"/>
        <c:majorUnit val="2"/>
      </c:valAx>
      <c:valAx>
        <c:axId val="3888266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88825088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97C5C0-1261-4CAC-B4AF-BE607B9DBE13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02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D98E26-81BB-4BC4-8EAA-98BF63586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964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sz="7200" b="1" dirty="0" smtClean="0"/>
              <a:t>Algebra II 11</a:t>
            </a:r>
            <a:endParaRPr lang="en-US" sz="7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98E26-81BB-4BC4-8EAA-98BF63586D5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880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98E26-81BB-4BC4-8EAA-98BF63586D5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2948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98E26-81BB-4BC4-8EAA-98BF63586D5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7060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98E26-81BB-4BC4-8EAA-98BF63586D5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1285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Mean: 146 and 143</a:t>
            </a:r>
          </a:p>
          <a:p>
            <a:r>
              <a:rPr lang="en-US" dirty="0" smtClean="0"/>
              <a:t>Median: 142 and 139</a:t>
            </a:r>
          </a:p>
          <a:p>
            <a:r>
              <a:rPr lang="en-US" dirty="0" smtClean="0"/>
              <a:t>Mode: 155 and 152</a:t>
            </a:r>
          </a:p>
          <a:p>
            <a:r>
              <a:rPr lang="en-US" dirty="0" smtClean="0"/>
              <a:t>Range: 17 and 17</a:t>
            </a:r>
          </a:p>
          <a:p>
            <a:r>
              <a:rPr lang="en-US" dirty="0" smtClean="0"/>
              <a:t>Std</a:t>
            </a:r>
            <a:r>
              <a:rPr lang="en-US" baseline="0" dirty="0" smtClean="0"/>
              <a:t>. Dev.: 7.46 and 7.46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98E26-81BB-4BC4-8EAA-98BF63586D5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7888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98E26-81BB-4BC4-8EAA-98BF63586D5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2113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Mean: 65.7</a:t>
            </a:r>
          </a:p>
          <a:p>
            <a:r>
              <a:rPr lang="en-US" dirty="0" smtClean="0"/>
              <a:t>Median:</a:t>
            </a:r>
            <a:r>
              <a:rPr lang="en-US" baseline="0" dirty="0" smtClean="0"/>
              <a:t> 63.9</a:t>
            </a:r>
          </a:p>
          <a:p>
            <a:r>
              <a:rPr lang="en-US" baseline="0" dirty="0" smtClean="0"/>
              <a:t>Mode: 69.75</a:t>
            </a:r>
          </a:p>
          <a:p>
            <a:r>
              <a:rPr lang="en-US" baseline="0" dirty="0" smtClean="0"/>
              <a:t>Range: 7.65</a:t>
            </a:r>
          </a:p>
          <a:p>
            <a:r>
              <a:rPr lang="en-US" baseline="0" dirty="0" smtClean="0"/>
              <a:t>Std. Dev.: 3.36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98E26-81BB-4BC4-8EAA-98BF63586D5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2065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98E26-81BB-4BC4-8EAA-98BF63586D5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4217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98E26-81BB-4BC4-8EAA-98BF63586D5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4353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98E26-81BB-4BC4-8EAA-98BF63586D57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43601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sz="1200" dirty="0" smtClean="0"/>
                  <a:t>P(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1200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sz="1200" i="1">
                            <a:latin typeface="Cambria Math"/>
                          </a:rPr>
                          <m:t>𝑥</m:t>
                        </m:r>
                      </m:e>
                    </m:acc>
                    <m:r>
                      <a:rPr lang="en-US" sz="1200" b="0" i="0" smtClean="0">
                        <a:latin typeface="Cambria Math"/>
                        <a:ea typeface="Cambria Math"/>
                      </a:rPr>
                      <m:t>−</m:t>
                    </m:r>
                    <m:r>
                      <a:rPr lang="en-US" sz="1200" i="1" smtClean="0">
                        <a:latin typeface="Cambria Math"/>
                        <a:ea typeface="Cambria Math"/>
                      </a:rPr>
                      <m:t>𝜎</m:t>
                    </m:r>
                    <m:r>
                      <a:rPr lang="en-US" sz="1200" i="1" smtClean="0">
                        <a:latin typeface="Cambria Math"/>
                        <a:ea typeface="Cambria Math"/>
                      </a:rPr>
                      <m:t>≤</m:t>
                    </m:r>
                    <m:r>
                      <a:rPr lang="en-US" sz="1200" b="0" i="1" smtClean="0">
                        <a:latin typeface="Cambria Math"/>
                        <a:ea typeface="Cambria Math"/>
                      </a:rPr>
                      <m:t>𝑥</m:t>
                    </m:r>
                    <m:r>
                      <a:rPr lang="en-US" sz="1200" b="0" i="1" smtClean="0">
                        <a:latin typeface="Cambria Math"/>
                        <a:ea typeface="Cambria Math"/>
                      </a:rPr>
                      <m:t>≤</m:t>
                    </m:r>
                    <m:acc>
                      <m:accPr>
                        <m:chr m:val="̅"/>
                        <m:ctrlPr>
                          <a:rPr lang="en-US" sz="1200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sz="1200" i="1">
                            <a:latin typeface="Cambria Math"/>
                          </a:rPr>
                          <m:t>𝑥</m:t>
                        </m:r>
                      </m:e>
                    </m:acc>
                    <m:r>
                      <a:rPr lang="en-US" sz="1200" b="0" i="1" smtClean="0">
                        <a:latin typeface="Cambria Math"/>
                        <a:ea typeface="Cambria Math"/>
                      </a:rPr>
                      <m:t>+3</m:t>
                    </m:r>
                    <m:r>
                      <a:rPr lang="en-US" sz="1200" b="0" i="1" smtClean="0">
                        <a:latin typeface="Cambria Math"/>
                        <a:ea typeface="Cambria Math"/>
                      </a:rPr>
                      <m:t>𝜎</m:t>
                    </m:r>
                  </m:oMath>
                </a14:m>
                <a:r>
                  <a:rPr lang="en-US" sz="1200" dirty="0" smtClean="0"/>
                  <a:t>) = 0.8385</a:t>
                </a:r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sz="1200" dirty="0" smtClean="0"/>
                  <a:t>P(</a:t>
                </a:r>
                <a:r>
                  <a:rPr lang="en-US" sz="1200" i="0">
                    <a:latin typeface="Cambria Math"/>
                  </a:rPr>
                  <a:t>𝑥 ̅</a:t>
                </a:r>
                <a:r>
                  <a:rPr lang="en-US" sz="1200" b="0" i="0" smtClean="0">
                    <a:latin typeface="Cambria Math"/>
                    <a:ea typeface="Cambria Math"/>
                  </a:rPr>
                  <a:t>−</a:t>
                </a:r>
                <a:r>
                  <a:rPr lang="en-US" sz="1200" i="0" smtClean="0">
                    <a:latin typeface="Cambria Math"/>
                    <a:ea typeface="Cambria Math"/>
                  </a:rPr>
                  <a:t>𝜎≤</a:t>
                </a:r>
                <a:r>
                  <a:rPr lang="en-US" sz="1200" b="0" i="0" smtClean="0">
                    <a:latin typeface="Cambria Math"/>
                    <a:ea typeface="Cambria Math"/>
                  </a:rPr>
                  <a:t>𝑥≤</a:t>
                </a:r>
                <a:r>
                  <a:rPr lang="en-US" sz="1200" i="0">
                    <a:latin typeface="Cambria Math"/>
                  </a:rPr>
                  <a:t>𝑥 ̅</a:t>
                </a:r>
                <a:r>
                  <a:rPr lang="en-US" sz="1200" b="0" i="0" smtClean="0">
                    <a:latin typeface="Cambria Math"/>
                    <a:ea typeface="Cambria Math"/>
                  </a:rPr>
                  <a:t>+3𝜎</a:t>
                </a:r>
                <a:r>
                  <a:rPr lang="en-US" sz="1200" dirty="0" smtClean="0"/>
                  <a:t>) = 0.8385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98E26-81BB-4BC4-8EAA-98BF63586D5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4951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98E26-81BB-4BC4-8EAA-98BF63586D5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10447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P(&lt;15.5)P(&lt;15.5) = 0.025(0.025) = 0.000625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98E26-81BB-4BC4-8EAA-98BF63586D57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10361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98E26-81BB-4BC4-8EAA-98BF63586D57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89595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98E26-81BB-4BC4-8EAA-98BF63586D57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05085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If want P(z ≤ n),</a:t>
            </a:r>
            <a:r>
              <a:rPr lang="en-US" baseline="0" dirty="0" smtClean="0"/>
              <a:t> let z</a:t>
            </a:r>
            <a:r>
              <a:rPr lang="en-US" baseline="-25000" dirty="0" smtClean="0"/>
              <a:t>1</a:t>
            </a:r>
            <a:r>
              <a:rPr lang="en-US" baseline="0" dirty="0" smtClean="0"/>
              <a:t> = -100 and z</a:t>
            </a:r>
            <a:r>
              <a:rPr lang="en-US" baseline="-25000" dirty="0" smtClean="0"/>
              <a:t>2</a:t>
            </a:r>
            <a:r>
              <a:rPr lang="en-US" baseline="0" dirty="0" smtClean="0"/>
              <a:t> = 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98E26-81BB-4BC4-8EAA-98BF63586D57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22635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Z-score =</a:t>
                </a:r>
                <a:r>
                  <a:rPr lang="en-US" baseline="0" dirty="0" smtClean="0"/>
                  <a:t> 0.13</a:t>
                </a:r>
              </a:p>
              <a:p>
                <a:r>
                  <a:rPr lang="en-US" baseline="0" dirty="0" smtClean="0"/>
                  <a:t>P(</a:t>
                </a:r>
                <a14:m>
                  <m:oMath xmlns:m="http://schemas.openxmlformats.org/officeDocument/2006/math">
                    <m:r>
                      <a:rPr lang="en-US" b="0" i="1" baseline="0" smtClean="0">
                        <a:latin typeface="Cambria Math"/>
                      </a:rPr>
                      <m:t>𝑧</m:t>
                    </m:r>
                    <m:r>
                      <a:rPr lang="en-US" b="0" i="1" baseline="0" smtClean="0">
                        <a:latin typeface="Cambria Math"/>
                        <a:ea typeface="Cambria Math"/>
                      </a:rPr>
                      <m:t>≤0.099</m:t>
                    </m:r>
                  </m:oMath>
                </a14:m>
                <a:r>
                  <a:rPr lang="en-US" dirty="0" smtClean="0"/>
                  <a:t>) = 0.5508</a:t>
                </a:r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Z-score =</a:t>
                </a:r>
                <a:r>
                  <a:rPr lang="en-US" baseline="0" dirty="0" smtClean="0"/>
                  <a:t> 0.13</a:t>
                </a:r>
              </a:p>
              <a:p>
                <a:r>
                  <a:rPr lang="en-US" baseline="0" dirty="0" smtClean="0"/>
                  <a:t>P(</a:t>
                </a:r>
                <a:r>
                  <a:rPr lang="en-US" b="0" i="0" baseline="0" smtClean="0">
                    <a:latin typeface="Cambria Math"/>
                  </a:rPr>
                  <a:t>𝑧</a:t>
                </a:r>
                <a:r>
                  <a:rPr lang="en-US" b="0" i="0" baseline="0" smtClean="0">
                    <a:latin typeface="Cambria Math"/>
                    <a:ea typeface="Cambria Math"/>
                  </a:rPr>
                  <a:t>≤0.099</a:t>
                </a:r>
                <a:r>
                  <a:rPr lang="en-US" dirty="0" smtClean="0"/>
                  <a:t>) = 0.5508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98E26-81BB-4BC4-8EAA-98BF63586D57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20360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98E26-81BB-4BC4-8EAA-98BF63586D57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03880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98E26-81BB-4BC4-8EAA-98BF63586D57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71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98E26-81BB-4BC4-8EAA-98BF63586D57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48807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lphaLcPeriod"/>
            </a:pPr>
            <a:r>
              <a:rPr lang="en-US" dirty="0" smtClean="0"/>
              <a:t>Systematic</a:t>
            </a:r>
          </a:p>
          <a:p>
            <a:pPr marL="228600" indent="-228600">
              <a:buAutoNum type="alphaLcPeriod"/>
            </a:pPr>
            <a:r>
              <a:rPr lang="en-US" dirty="0" smtClean="0"/>
              <a:t>Convenience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98E26-81BB-4BC4-8EAA-98BF63586D57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35549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98E26-81BB-4BC4-8EAA-98BF63586D57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7392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98E26-81BB-4BC4-8EAA-98BF63586D5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407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Possible response:</a:t>
            </a:r>
            <a:r>
              <a:rPr lang="en-US" baseline="0" dirty="0" smtClean="0"/>
              <a:t> The sample is biased because only readers with strong opinions will respond.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98E26-81BB-4BC4-8EAA-98BF63586D57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93478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Possible</a:t>
            </a:r>
            <a:r>
              <a:rPr lang="en-US" baseline="0" dirty="0" smtClean="0"/>
              <a:t> solution: Placing the names in a hat and choosing 50 at random.  Solutions may vary, but the sampling method must be random.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98E26-81BB-4BC4-8EAA-98BF63586D57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95186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98E26-81BB-4BC4-8EAA-98BF63586D57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23091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a. Margin of error</a:t>
                </a:r>
                <a:r>
                  <a:rPr lang="en-US" baseline="0" dirty="0" smtClean="0"/>
                  <a:t> = </a:t>
                </a:r>
                <a14:m>
                  <m:oMath xmlns:m="http://schemas.openxmlformats.org/officeDocument/2006/math">
                    <m:r>
                      <a:rPr lang="en-US" i="1" baseline="0" smtClean="0">
                        <a:latin typeface="Cambria Math"/>
                        <a:ea typeface="Cambria Math"/>
                      </a:rPr>
                      <m:t>±</m:t>
                    </m:r>
                    <m:r>
                      <a:rPr lang="en-US" b="0" i="1" baseline="0" smtClean="0">
                        <a:latin typeface="Cambria Math"/>
                        <a:ea typeface="Cambria Math"/>
                      </a:rPr>
                      <m:t>0.026 </m:t>
                    </m:r>
                    <m:r>
                      <a:rPr lang="en-US" b="0" i="1" baseline="0" smtClean="0">
                        <a:latin typeface="Cambria Math"/>
                        <a:ea typeface="Cambria Math"/>
                      </a:rPr>
                      <m:t>𝑜𝑟</m:t>
                    </m:r>
                    <m:r>
                      <a:rPr lang="en-US" b="0" i="1" baseline="0" smtClean="0">
                        <a:latin typeface="Cambria Math"/>
                        <a:ea typeface="Cambria Math"/>
                      </a:rPr>
                      <m:t> ±2.6%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b. Between 45.5% and 50.6%</a:t>
                </a:r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a. Margin of error</a:t>
                </a:r>
                <a:r>
                  <a:rPr lang="en-US" baseline="0" dirty="0" smtClean="0"/>
                  <a:t> = </a:t>
                </a:r>
                <a:r>
                  <a:rPr lang="en-US" i="0" baseline="0" smtClean="0">
                    <a:latin typeface="Cambria Math"/>
                    <a:ea typeface="Cambria Math"/>
                  </a:rPr>
                  <a:t>±</a:t>
                </a:r>
                <a:r>
                  <a:rPr lang="en-US" b="0" i="0" baseline="0" smtClean="0">
                    <a:latin typeface="Cambria Math"/>
                    <a:ea typeface="Cambria Math"/>
                  </a:rPr>
                  <a:t>0.026 𝑜𝑟 ±2.6%</a:t>
                </a:r>
                <a:endParaRPr lang="en-US" dirty="0" smtClean="0"/>
              </a:p>
              <a:p>
                <a:r>
                  <a:rPr lang="en-US" dirty="0" smtClean="0"/>
                  <a:t>b. Between 45.5% and 50.6%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98E26-81BB-4BC4-8EAA-98BF63586D57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24935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 =</a:t>
            </a:r>
            <a:r>
              <a:rPr lang="en-US" baseline="0" dirty="0" smtClean="0"/>
              <a:t> 1111 people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98E26-81BB-4BC4-8EAA-98BF63586D57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17538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98E26-81BB-4BC4-8EAA-98BF63586D57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62057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98E26-81BB-4BC4-8EAA-98BF63586D57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17026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98E26-81BB-4BC4-8EAA-98BF63586D57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13338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98E26-81BB-4BC4-8EAA-98BF63586D57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79589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98E26-81BB-4BC4-8EAA-98BF63586D57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0493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Mean</a:t>
            </a:r>
            <a:r>
              <a:rPr lang="en-US" baseline="0" dirty="0" smtClean="0"/>
              <a:t> = 50296</a:t>
            </a:r>
          </a:p>
          <a:p>
            <a:r>
              <a:rPr lang="en-US" baseline="0" dirty="0" smtClean="0"/>
              <a:t>Median = 49950</a:t>
            </a:r>
          </a:p>
          <a:p>
            <a:r>
              <a:rPr lang="en-US" baseline="0" dirty="0" smtClean="0"/>
              <a:t>Mode = none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There is Levi because he was so bad he lost his inheritance.  Joseph’s tribe was split into two (one for each son)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98E26-81BB-4BC4-8EAA-98BF63586D5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84987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98E26-81BB-4BC4-8EAA-98BF63586D57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63185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98E26-81BB-4BC4-8EAA-98BF63586D57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210832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Could be linear or cubic (situation suggests</a:t>
                </a:r>
                <a:r>
                  <a:rPr lang="en-US" baseline="0" dirty="0" smtClean="0"/>
                  <a:t> linear)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𝑦</m:t>
                      </m:r>
                      <m:r>
                        <a:rPr lang="en-US" b="0" i="1" smtClean="0">
                          <a:latin typeface="Cambria Math"/>
                        </a:rPr>
                        <m:t>=0.17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+0.44</m:t>
                      </m:r>
                    </m:oMath>
                  </m:oMathPara>
                </a14:m>
                <a:endParaRPr lang="en-US" b="0" dirty="0" smtClean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Could be linear or cubic (situation suggests</a:t>
                </a:r>
                <a:r>
                  <a:rPr lang="en-US" baseline="0" dirty="0" smtClean="0"/>
                  <a:t> linear)</a:t>
                </a:r>
              </a:p>
              <a:p>
                <a:r>
                  <a:rPr lang="en-US" b="0" i="0" smtClean="0">
                    <a:latin typeface="Cambria Math"/>
                  </a:rPr>
                  <a:t>𝑦=0.17𝑥+0.44</a:t>
                </a:r>
                <a:endParaRPr lang="en-US" b="0" dirty="0" smtClean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98E26-81BB-4BC4-8EAA-98BF63586D57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364150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Cubic   </a:t>
            </a:r>
            <a:r>
              <a:rPr lang="es-ES" sz="1200" baseline="0" dirty="0" smtClean="0">
                <a:solidFill>
                  <a:srgbClr val="FFFF00"/>
                </a:solidFill>
              </a:rPr>
              <a:t>y = 3.2365x</a:t>
            </a:r>
            <a:r>
              <a:rPr lang="es-ES" sz="1200" baseline="30000" dirty="0" smtClean="0">
                <a:solidFill>
                  <a:srgbClr val="FFFF00"/>
                </a:solidFill>
              </a:rPr>
              <a:t>3</a:t>
            </a:r>
            <a:r>
              <a:rPr lang="es-ES" sz="1200" baseline="0" dirty="0" smtClean="0">
                <a:solidFill>
                  <a:srgbClr val="FFFF00"/>
                </a:solidFill>
              </a:rPr>
              <a:t> - 44.899x</a:t>
            </a:r>
            <a:r>
              <a:rPr lang="es-ES" sz="1200" baseline="30000" dirty="0" smtClean="0">
                <a:solidFill>
                  <a:srgbClr val="FFFF00"/>
                </a:solidFill>
              </a:rPr>
              <a:t>2</a:t>
            </a:r>
            <a:r>
              <a:rPr lang="es-ES" sz="1200" baseline="0" dirty="0" smtClean="0">
                <a:solidFill>
                  <a:srgbClr val="FFFF00"/>
                </a:solidFill>
              </a:rPr>
              <a:t> + 201.81x + 12.172</a:t>
            </a:r>
            <a:endParaRPr lang="es-ES" sz="1200" dirty="0" smtClean="0">
              <a:solidFill>
                <a:srgbClr val="FFFF00"/>
              </a:solidFill>
            </a:endParaRPr>
          </a:p>
          <a:p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98E26-81BB-4BC4-8EAA-98BF63586D57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364150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98E26-81BB-4BC4-8EAA-98BF63586D57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3181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98E26-81BB-4BC4-8EAA-98BF63586D57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0481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32-14=18</a:t>
            </a:r>
          </a:p>
          <a:p>
            <a:endParaRPr lang="en-US" dirty="0" smtClean="0"/>
          </a:p>
          <a:p>
            <a:r>
              <a:rPr lang="en-US" dirty="0" smtClean="0"/>
              <a:t>23-8=15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98E26-81BB-4BC4-8EAA-98BF63586D5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6352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98E26-81BB-4BC4-8EAA-98BF63586D5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8758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sz="1200" i="1" smtClean="0">
                        <a:latin typeface="Cambria Math"/>
                        <a:ea typeface="Cambria Math"/>
                      </a:rPr>
                      <m:t>𝜎</m:t>
                    </m:r>
                  </m:oMath>
                </a14:m>
                <a:r>
                  <a:rPr lang="en-US" dirty="0" smtClean="0"/>
                  <a:t>=4.59</a:t>
                </a:r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:r>
                  <a:rPr lang="en-US" sz="1200" i="0" smtClean="0">
                    <a:latin typeface="Cambria Math"/>
                    <a:ea typeface="Cambria Math"/>
                  </a:rPr>
                  <a:t>𝜎</a:t>
                </a:r>
                <a:r>
                  <a:rPr lang="en-US" dirty="0" smtClean="0"/>
                  <a:t>=4.59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98E26-81BB-4BC4-8EAA-98BF63586D5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0815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lphaL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98E26-81BB-4BC4-8EAA-98BF63586D5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3611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2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lphaLcPeriod"/>
            </a:pPr>
            <a:r>
              <a:rPr lang="en-US" dirty="0" smtClean="0"/>
              <a:t>14, 14.5,</a:t>
            </a:r>
            <a:r>
              <a:rPr lang="en-US" baseline="0" dirty="0" smtClean="0"/>
              <a:t> 15, 6, about 1.7</a:t>
            </a:r>
          </a:p>
          <a:p>
            <a:pPr marL="228600" indent="-228600">
              <a:buAutoNum type="alphaLcPeriod"/>
            </a:pPr>
            <a:r>
              <a:rPr lang="en-US" baseline="0" dirty="0" smtClean="0"/>
              <a:t>15, 15, 15, 14, about 3.5</a:t>
            </a:r>
          </a:p>
          <a:p>
            <a:pPr marL="228600" indent="-228600">
              <a:buAutoNum type="alphaLcPeriod"/>
            </a:pPr>
            <a:r>
              <a:rPr lang="en-US" baseline="0" dirty="0" smtClean="0"/>
              <a:t>The mean is most affected by the outlier.  The mode is least affect by the outlier.</a:t>
            </a:r>
          </a:p>
          <a:p>
            <a:pPr marL="228600" indent="-228600">
              <a:buAutoNum type="alphaLcPeriod"/>
            </a:pPr>
            <a:r>
              <a:rPr lang="en-US" baseline="0" dirty="0" smtClean="0"/>
              <a:t>The outlier causes both the range and standard deviation to increase.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98E26-81BB-4BC4-8EAA-98BF63586D5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4559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C:\Documents and Settings\rwright\Local Settings\Temporary Internet Files\Content.IE5\Y3FDZTT3\MC910216983[1]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" y="-1"/>
            <a:ext cx="9144001" cy="5143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marL="0" indent="0" algn="ctr">
              <a:buNone/>
              <a:defRPr b="1" cap="none" spc="50">
                <a:ln w="11430"/>
                <a:solidFill>
                  <a:schemeClr val="bg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74F6D-8CE6-44CD-B285-2719D7A819F7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A2053-D940-42D5-A70E-89B58F38D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2185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74F6D-8CE6-44CD-B285-2719D7A819F7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A2053-D940-42D5-A70E-89B58F38DA71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6" descr="C:\Documents and Settings\rwright\Local Settings\Temporary Internet Files\Content.IE5\Y3FDZTT3\MC910216983[1]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280387" y="4171950"/>
            <a:ext cx="1727201" cy="971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Freeform 10"/>
          <p:cNvSpPr/>
          <p:nvPr userDrawn="1"/>
        </p:nvSpPr>
        <p:spPr>
          <a:xfrm>
            <a:off x="35512" y="1065320"/>
            <a:ext cx="8851037" cy="133484"/>
          </a:xfrm>
          <a:custGeom>
            <a:avLst/>
            <a:gdLst>
              <a:gd name="connsiteX0" fmla="*/ 0 w 8851037"/>
              <a:gd name="connsiteY0" fmla="*/ 159798 h 177978"/>
              <a:gd name="connsiteX1" fmla="*/ 1020932 w 8851037"/>
              <a:gd name="connsiteY1" fmla="*/ 8878 h 177978"/>
              <a:gd name="connsiteX2" fmla="*/ 2068497 w 8851037"/>
              <a:gd name="connsiteY2" fmla="*/ 177554 h 177978"/>
              <a:gd name="connsiteX3" fmla="*/ 3160450 w 8851037"/>
              <a:gd name="connsiteY3" fmla="*/ 0 h 177978"/>
              <a:gd name="connsiteX4" fmla="*/ 4030462 w 8851037"/>
              <a:gd name="connsiteY4" fmla="*/ 177554 h 177978"/>
              <a:gd name="connsiteX5" fmla="*/ 4953739 w 8851037"/>
              <a:gd name="connsiteY5" fmla="*/ 0 h 177978"/>
              <a:gd name="connsiteX6" fmla="*/ 5681708 w 8851037"/>
              <a:gd name="connsiteY6" fmla="*/ 177554 h 177978"/>
              <a:gd name="connsiteX7" fmla="*/ 6436310 w 8851037"/>
              <a:gd name="connsiteY7" fmla="*/ 0 h 177978"/>
              <a:gd name="connsiteX8" fmla="*/ 7155402 w 8851037"/>
              <a:gd name="connsiteY8" fmla="*/ 177554 h 177978"/>
              <a:gd name="connsiteX9" fmla="*/ 7910004 w 8851037"/>
              <a:gd name="connsiteY9" fmla="*/ 0 h 177978"/>
              <a:gd name="connsiteX10" fmla="*/ 8504807 w 8851037"/>
              <a:gd name="connsiteY10" fmla="*/ 177554 h 177978"/>
              <a:gd name="connsiteX11" fmla="*/ 8851037 w 8851037"/>
              <a:gd name="connsiteY11" fmla="*/ 53266 h 177978"/>
              <a:gd name="connsiteX12" fmla="*/ 8851037 w 8851037"/>
              <a:gd name="connsiteY12" fmla="*/ 53266 h 177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851037" h="177978">
                <a:moveTo>
                  <a:pt x="0" y="159798"/>
                </a:moveTo>
                <a:cubicBezTo>
                  <a:pt x="338091" y="82858"/>
                  <a:pt x="676183" y="5919"/>
                  <a:pt x="1020932" y="8878"/>
                </a:cubicBezTo>
                <a:cubicBezTo>
                  <a:pt x="1365681" y="11837"/>
                  <a:pt x="1711911" y="179034"/>
                  <a:pt x="2068497" y="177554"/>
                </a:cubicBezTo>
                <a:cubicBezTo>
                  <a:pt x="2425083" y="176074"/>
                  <a:pt x="2833456" y="0"/>
                  <a:pt x="3160450" y="0"/>
                </a:cubicBezTo>
                <a:cubicBezTo>
                  <a:pt x="3487444" y="0"/>
                  <a:pt x="3731581" y="177554"/>
                  <a:pt x="4030462" y="177554"/>
                </a:cubicBezTo>
                <a:cubicBezTo>
                  <a:pt x="4329343" y="177554"/>
                  <a:pt x="4678531" y="0"/>
                  <a:pt x="4953739" y="0"/>
                </a:cubicBezTo>
                <a:cubicBezTo>
                  <a:pt x="5228947" y="0"/>
                  <a:pt x="5434613" y="177554"/>
                  <a:pt x="5681708" y="177554"/>
                </a:cubicBezTo>
                <a:cubicBezTo>
                  <a:pt x="5928803" y="177554"/>
                  <a:pt x="6190694" y="0"/>
                  <a:pt x="6436310" y="0"/>
                </a:cubicBezTo>
                <a:cubicBezTo>
                  <a:pt x="6681926" y="0"/>
                  <a:pt x="6909786" y="177554"/>
                  <a:pt x="7155402" y="177554"/>
                </a:cubicBezTo>
                <a:cubicBezTo>
                  <a:pt x="7401018" y="177554"/>
                  <a:pt x="7685103" y="0"/>
                  <a:pt x="7910004" y="0"/>
                </a:cubicBezTo>
                <a:cubicBezTo>
                  <a:pt x="8134905" y="0"/>
                  <a:pt x="8347968" y="168676"/>
                  <a:pt x="8504807" y="177554"/>
                </a:cubicBezTo>
                <a:cubicBezTo>
                  <a:pt x="8661646" y="186432"/>
                  <a:pt x="8851037" y="53266"/>
                  <a:pt x="8851037" y="53266"/>
                </a:cubicBezTo>
                <a:lnTo>
                  <a:pt x="8851037" y="53266"/>
                </a:lnTo>
              </a:path>
            </a:pathLst>
          </a:custGeom>
          <a:ln w="38100">
            <a:solidFill>
              <a:srgbClr val="C00000"/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2210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74F6D-8CE6-44CD-B285-2719D7A819F7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A2053-D940-42D5-A70E-89B58F38DA71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6" descr="C:\Documents and Settings\rwright\Local Settings\Temporary Internet Files\Content.IE5\Y3FDZTT3\MC910216983[1]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280387" y="4171950"/>
            <a:ext cx="1727201" cy="971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Freeform 10"/>
          <p:cNvSpPr/>
          <p:nvPr userDrawn="1"/>
        </p:nvSpPr>
        <p:spPr>
          <a:xfrm rot="5400000">
            <a:off x="3246851" y="1249597"/>
            <a:ext cx="6638278" cy="177978"/>
          </a:xfrm>
          <a:custGeom>
            <a:avLst/>
            <a:gdLst>
              <a:gd name="connsiteX0" fmla="*/ 0 w 8851037"/>
              <a:gd name="connsiteY0" fmla="*/ 159798 h 177978"/>
              <a:gd name="connsiteX1" fmla="*/ 1020932 w 8851037"/>
              <a:gd name="connsiteY1" fmla="*/ 8878 h 177978"/>
              <a:gd name="connsiteX2" fmla="*/ 2068497 w 8851037"/>
              <a:gd name="connsiteY2" fmla="*/ 177554 h 177978"/>
              <a:gd name="connsiteX3" fmla="*/ 3160450 w 8851037"/>
              <a:gd name="connsiteY3" fmla="*/ 0 h 177978"/>
              <a:gd name="connsiteX4" fmla="*/ 4030462 w 8851037"/>
              <a:gd name="connsiteY4" fmla="*/ 177554 h 177978"/>
              <a:gd name="connsiteX5" fmla="*/ 4953739 w 8851037"/>
              <a:gd name="connsiteY5" fmla="*/ 0 h 177978"/>
              <a:gd name="connsiteX6" fmla="*/ 5681708 w 8851037"/>
              <a:gd name="connsiteY6" fmla="*/ 177554 h 177978"/>
              <a:gd name="connsiteX7" fmla="*/ 6436310 w 8851037"/>
              <a:gd name="connsiteY7" fmla="*/ 0 h 177978"/>
              <a:gd name="connsiteX8" fmla="*/ 7155402 w 8851037"/>
              <a:gd name="connsiteY8" fmla="*/ 177554 h 177978"/>
              <a:gd name="connsiteX9" fmla="*/ 7910004 w 8851037"/>
              <a:gd name="connsiteY9" fmla="*/ 0 h 177978"/>
              <a:gd name="connsiteX10" fmla="*/ 8504807 w 8851037"/>
              <a:gd name="connsiteY10" fmla="*/ 177554 h 177978"/>
              <a:gd name="connsiteX11" fmla="*/ 8851037 w 8851037"/>
              <a:gd name="connsiteY11" fmla="*/ 53266 h 177978"/>
              <a:gd name="connsiteX12" fmla="*/ 8851037 w 8851037"/>
              <a:gd name="connsiteY12" fmla="*/ 53266 h 177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851037" h="177978">
                <a:moveTo>
                  <a:pt x="0" y="159798"/>
                </a:moveTo>
                <a:cubicBezTo>
                  <a:pt x="338091" y="82858"/>
                  <a:pt x="676183" y="5919"/>
                  <a:pt x="1020932" y="8878"/>
                </a:cubicBezTo>
                <a:cubicBezTo>
                  <a:pt x="1365681" y="11837"/>
                  <a:pt x="1711911" y="179034"/>
                  <a:pt x="2068497" y="177554"/>
                </a:cubicBezTo>
                <a:cubicBezTo>
                  <a:pt x="2425083" y="176074"/>
                  <a:pt x="2833456" y="0"/>
                  <a:pt x="3160450" y="0"/>
                </a:cubicBezTo>
                <a:cubicBezTo>
                  <a:pt x="3487444" y="0"/>
                  <a:pt x="3731581" y="177554"/>
                  <a:pt x="4030462" y="177554"/>
                </a:cubicBezTo>
                <a:cubicBezTo>
                  <a:pt x="4329343" y="177554"/>
                  <a:pt x="4678531" y="0"/>
                  <a:pt x="4953739" y="0"/>
                </a:cubicBezTo>
                <a:cubicBezTo>
                  <a:pt x="5228947" y="0"/>
                  <a:pt x="5434613" y="177554"/>
                  <a:pt x="5681708" y="177554"/>
                </a:cubicBezTo>
                <a:cubicBezTo>
                  <a:pt x="5928803" y="177554"/>
                  <a:pt x="6190694" y="0"/>
                  <a:pt x="6436310" y="0"/>
                </a:cubicBezTo>
                <a:cubicBezTo>
                  <a:pt x="6681926" y="0"/>
                  <a:pt x="6909786" y="177554"/>
                  <a:pt x="7155402" y="177554"/>
                </a:cubicBezTo>
                <a:cubicBezTo>
                  <a:pt x="7401018" y="177554"/>
                  <a:pt x="7685103" y="0"/>
                  <a:pt x="7910004" y="0"/>
                </a:cubicBezTo>
                <a:cubicBezTo>
                  <a:pt x="8134905" y="0"/>
                  <a:pt x="8347968" y="168676"/>
                  <a:pt x="8504807" y="177554"/>
                </a:cubicBezTo>
                <a:cubicBezTo>
                  <a:pt x="8661646" y="186432"/>
                  <a:pt x="8851037" y="53266"/>
                  <a:pt x="8851037" y="53266"/>
                </a:cubicBezTo>
                <a:lnTo>
                  <a:pt x="8851037" y="53266"/>
                </a:lnTo>
              </a:path>
            </a:pathLst>
          </a:custGeom>
          <a:ln w="38100">
            <a:solidFill>
              <a:srgbClr val="C00000"/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1891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" descr="C:\Documents and Settings\rwright\Local Settings\Temporary Internet Files\Content.IE5\Y3FDZTT3\MC910216983[1]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280387" y="4171950"/>
            <a:ext cx="1727201" cy="971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74F6D-8CE6-44CD-B285-2719D7A819F7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A2053-D940-42D5-A70E-89B58F38DA7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reeform 10"/>
          <p:cNvSpPr/>
          <p:nvPr userDrawn="1"/>
        </p:nvSpPr>
        <p:spPr>
          <a:xfrm>
            <a:off x="35512" y="1065320"/>
            <a:ext cx="8851037" cy="133484"/>
          </a:xfrm>
          <a:custGeom>
            <a:avLst/>
            <a:gdLst>
              <a:gd name="connsiteX0" fmla="*/ 0 w 8851037"/>
              <a:gd name="connsiteY0" fmla="*/ 159798 h 177978"/>
              <a:gd name="connsiteX1" fmla="*/ 1020932 w 8851037"/>
              <a:gd name="connsiteY1" fmla="*/ 8878 h 177978"/>
              <a:gd name="connsiteX2" fmla="*/ 2068497 w 8851037"/>
              <a:gd name="connsiteY2" fmla="*/ 177554 h 177978"/>
              <a:gd name="connsiteX3" fmla="*/ 3160450 w 8851037"/>
              <a:gd name="connsiteY3" fmla="*/ 0 h 177978"/>
              <a:gd name="connsiteX4" fmla="*/ 4030462 w 8851037"/>
              <a:gd name="connsiteY4" fmla="*/ 177554 h 177978"/>
              <a:gd name="connsiteX5" fmla="*/ 4953739 w 8851037"/>
              <a:gd name="connsiteY5" fmla="*/ 0 h 177978"/>
              <a:gd name="connsiteX6" fmla="*/ 5681708 w 8851037"/>
              <a:gd name="connsiteY6" fmla="*/ 177554 h 177978"/>
              <a:gd name="connsiteX7" fmla="*/ 6436310 w 8851037"/>
              <a:gd name="connsiteY7" fmla="*/ 0 h 177978"/>
              <a:gd name="connsiteX8" fmla="*/ 7155402 w 8851037"/>
              <a:gd name="connsiteY8" fmla="*/ 177554 h 177978"/>
              <a:gd name="connsiteX9" fmla="*/ 7910004 w 8851037"/>
              <a:gd name="connsiteY9" fmla="*/ 0 h 177978"/>
              <a:gd name="connsiteX10" fmla="*/ 8504807 w 8851037"/>
              <a:gd name="connsiteY10" fmla="*/ 177554 h 177978"/>
              <a:gd name="connsiteX11" fmla="*/ 8851037 w 8851037"/>
              <a:gd name="connsiteY11" fmla="*/ 53266 h 177978"/>
              <a:gd name="connsiteX12" fmla="*/ 8851037 w 8851037"/>
              <a:gd name="connsiteY12" fmla="*/ 53266 h 177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851037" h="177978">
                <a:moveTo>
                  <a:pt x="0" y="159798"/>
                </a:moveTo>
                <a:cubicBezTo>
                  <a:pt x="338091" y="82858"/>
                  <a:pt x="676183" y="5919"/>
                  <a:pt x="1020932" y="8878"/>
                </a:cubicBezTo>
                <a:cubicBezTo>
                  <a:pt x="1365681" y="11837"/>
                  <a:pt x="1711911" y="179034"/>
                  <a:pt x="2068497" y="177554"/>
                </a:cubicBezTo>
                <a:cubicBezTo>
                  <a:pt x="2425083" y="176074"/>
                  <a:pt x="2833456" y="0"/>
                  <a:pt x="3160450" y="0"/>
                </a:cubicBezTo>
                <a:cubicBezTo>
                  <a:pt x="3487444" y="0"/>
                  <a:pt x="3731581" y="177554"/>
                  <a:pt x="4030462" y="177554"/>
                </a:cubicBezTo>
                <a:cubicBezTo>
                  <a:pt x="4329343" y="177554"/>
                  <a:pt x="4678531" y="0"/>
                  <a:pt x="4953739" y="0"/>
                </a:cubicBezTo>
                <a:cubicBezTo>
                  <a:pt x="5228947" y="0"/>
                  <a:pt x="5434613" y="177554"/>
                  <a:pt x="5681708" y="177554"/>
                </a:cubicBezTo>
                <a:cubicBezTo>
                  <a:pt x="5928803" y="177554"/>
                  <a:pt x="6190694" y="0"/>
                  <a:pt x="6436310" y="0"/>
                </a:cubicBezTo>
                <a:cubicBezTo>
                  <a:pt x="6681926" y="0"/>
                  <a:pt x="6909786" y="177554"/>
                  <a:pt x="7155402" y="177554"/>
                </a:cubicBezTo>
                <a:cubicBezTo>
                  <a:pt x="7401018" y="177554"/>
                  <a:pt x="7685103" y="0"/>
                  <a:pt x="7910004" y="0"/>
                </a:cubicBezTo>
                <a:cubicBezTo>
                  <a:pt x="8134905" y="0"/>
                  <a:pt x="8347968" y="168676"/>
                  <a:pt x="8504807" y="177554"/>
                </a:cubicBezTo>
                <a:cubicBezTo>
                  <a:pt x="8661646" y="186432"/>
                  <a:pt x="8851037" y="53266"/>
                  <a:pt x="8851037" y="53266"/>
                </a:cubicBezTo>
                <a:lnTo>
                  <a:pt x="8851037" y="53266"/>
                </a:lnTo>
              </a:path>
            </a:pathLst>
          </a:custGeom>
          <a:ln w="38100">
            <a:solidFill>
              <a:srgbClr val="C00000"/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7029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 descr="C:\Documents and Settings\rwright\Local Settings\Temporary Internet Files\Content.IE5\Y3FDZTT3\MC910216983[1]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" y="-1"/>
            <a:ext cx="9144001" cy="5143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74F6D-8CE6-44CD-B285-2719D7A819F7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A2053-D940-42D5-A70E-89B58F38D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8101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200151"/>
            <a:ext cx="4495800" cy="3394472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495800" cy="3394472"/>
          </a:xfrm>
        </p:spPr>
        <p:txBody>
          <a:bodyPr/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74F6D-8CE6-44CD-B285-2719D7A819F7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A2053-D940-42D5-A70E-89B58F38DA71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6" descr="C:\Documents and Settings\rwright\Local Settings\Temporary Internet Files\Content.IE5\Y3FDZTT3\MC910216983[1]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280387" y="4171950"/>
            <a:ext cx="1727201" cy="971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Freeform 11"/>
          <p:cNvSpPr/>
          <p:nvPr userDrawn="1"/>
        </p:nvSpPr>
        <p:spPr>
          <a:xfrm>
            <a:off x="35512" y="1065320"/>
            <a:ext cx="8851037" cy="133484"/>
          </a:xfrm>
          <a:custGeom>
            <a:avLst/>
            <a:gdLst>
              <a:gd name="connsiteX0" fmla="*/ 0 w 8851037"/>
              <a:gd name="connsiteY0" fmla="*/ 159798 h 177978"/>
              <a:gd name="connsiteX1" fmla="*/ 1020932 w 8851037"/>
              <a:gd name="connsiteY1" fmla="*/ 8878 h 177978"/>
              <a:gd name="connsiteX2" fmla="*/ 2068497 w 8851037"/>
              <a:gd name="connsiteY2" fmla="*/ 177554 h 177978"/>
              <a:gd name="connsiteX3" fmla="*/ 3160450 w 8851037"/>
              <a:gd name="connsiteY3" fmla="*/ 0 h 177978"/>
              <a:gd name="connsiteX4" fmla="*/ 4030462 w 8851037"/>
              <a:gd name="connsiteY4" fmla="*/ 177554 h 177978"/>
              <a:gd name="connsiteX5" fmla="*/ 4953739 w 8851037"/>
              <a:gd name="connsiteY5" fmla="*/ 0 h 177978"/>
              <a:gd name="connsiteX6" fmla="*/ 5681708 w 8851037"/>
              <a:gd name="connsiteY6" fmla="*/ 177554 h 177978"/>
              <a:gd name="connsiteX7" fmla="*/ 6436310 w 8851037"/>
              <a:gd name="connsiteY7" fmla="*/ 0 h 177978"/>
              <a:gd name="connsiteX8" fmla="*/ 7155402 w 8851037"/>
              <a:gd name="connsiteY8" fmla="*/ 177554 h 177978"/>
              <a:gd name="connsiteX9" fmla="*/ 7910004 w 8851037"/>
              <a:gd name="connsiteY9" fmla="*/ 0 h 177978"/>
              <a:gd name="connsiteX10" fmla="*/ 8504807 w 8851037"/>
              <a:gd name="connsiteY10" fmla="*/ 177554 h 177978"/>
              <a:gd name="connsiteX11" fmla="*/ 8851037 w 8851037"/>
              <a:gd name="connsiteY11" fmla="*/ 53266 h 177978"/>
              <a:gd name="connsiteX12" fmla="*/ 8851037 w 8851037"/>
              <a:gd name="connsiteY12" fmla="*/ 53266 h 177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851037" h="177978">
                <a:moveTo>
                  <a:pt x="0" y="159798"/>
                </a:moveTo>
                <a:cubicBezTo>
                  <a:pt x="338091" y="82858"/>
                  <a:pt x="676183" y="5919"/>
                  <a:pt x="1020932" y="8878"/>
                </a:cubicBezTo>
                <a:cubicBezTo>
                  <a:pt x="1365681" y="11837"/>
                  <a:pt x="1711911" y="179034"/>
                  <a:pt x="2068497" y="177554"/>
                </a:cubicBezTo>
                <a:cubicBezTo>
                  <a:pt x="2425083" y="176074"/>
                  <a:pt x="2833456" y="0"/>
                  <a:pt x="3160450" y="0"/>
                </a:cubicBezTo>
                <a:cubicBezTo>
                  <a:pt x="3487444" y="0"/>
                  <a:pt x="3731581" y="177554"/>
                  <a:pt x="4030462" y="177554"/>
                </a:cubicBezTo>
                <a:cubicBezTo>
                  <a:pt x="4329343" y="177554"/>
                  <a:pt x="4678531" y="0"/>
                  <a:pt x="4953739" y="0"/>
                </a:cubicBezTo>
                <a:cubicBezTo>
                  <a:pt x="5228947" y="0"/>
                  <a:pt x="5434613" y="177554"/>
                  <a:pt x="5681708" y="177554"/>
                </a:cubicBezTo>
                <a:cubicBezTo>
                  <a:pt x="5928803" y="177554"/>
                  <a:pt x="6190694" y="0"/>
                  <a:pt x="6436310" y="0"/>
                </a:cubicBezTo>
                <a:cubicBezTo>
                  <a:pt x="6681926" y="0"/>
                  <a:pt x="6909786" y="177554"/>
                  <a:pt x="7155402" y="177554"/>
                </a:cubicBezTo>
                <a:cubicBezTo>
                  <a:pt x="7401018" y="177554"/>
                  <a:pt x="7685103" y="0"/>
                  <a:pt x="7910004" y="0"/>
                </a:cubicBezTo>
                <a:cubicBezTo>
                  <a:pt x="8134905" y="0"/>
                  <a:pt x="8347968" y="168676"/>
                  <a:pt x="8504807" y="177554"/>
                </a:cubicBezTo>
                <a:cubicBezTo>
                  <a:pt x="8661646" y="186432"/>
                  <a:pt x="8851037" y="53266"/>
                  <a:pt x="8851037" y="53266"/>
                </a:cubicBezTo>
                <a:lnTo>
                  <a:pt x="8851037" y="53266"/>
                </a:lnTo>
              </a:path>
            </a:pathLst>
          </a:custGeom>
          <a:ln w="38100">
            <a:solidFill>
              <a:srgbClr val="C00000"/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3492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151335"/>
            <a:ext cx="44973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31156"/>
            <a:ext cx="4497388" cy="2963466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498974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498974" cy="2963466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74F6D-8CE6-44CD-B285-2719D7A819F7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A2053-D940-42D5-A70E-89B58F38DA71}" type="slidenum">
              <a:rPr lang="en-US" smtClean="0"/>
              <a:t>‹#›</a:t>
            </a:fld>
            <a:endParaRPr lang="en-US"/>
          </a:p>
        </p:txBody>
      </p:sp>
      <p:pic>
        <p:nvPicPr>
          <p:cNvPr id="13" name="Picture 6" descr="C:\Documents and Settings\rwright\Local Settings\Temporary Internet Files\Content.IE5\Y3FDZTT3\MC910216983[1]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280387" y="4171950"/>
            <a:ext cx="1727201" cy="971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Freeform 13"/>
          <p:cNvSpPr/>
          <p:nvPr userDrawn="1"/>
        </p:nvSpPr>
        <p:spPr>
          <a:xfrm>
            <a:off x="35512" y="1065320"/>
            <a:ext cx="8851037" cy="133484"/>
          </a:xfrm>
          <a:custGeom>
            <a:avLst/>
            <a:gdLst>
              <a:gd name="connsiteX0" fmla="*/ 0 w 8851037"/>
              <a:gd name="connsiteY0" fmla="*/ 159798 h 177978"/>
              <a:gd name="connsiteX1" fmla="*/ 1020932 w 8851037"/>
              <a:gd name="connsiteY1" fmla="*/ 8878 h 177978"/>
              <a:gd name="connsiteX2" fmla="*/ 2068497 w 8851037"/>
              <a:gd name="connsiteY2" fmla="*/ 177554 h 177978"/>
              <a:gd name="connsiteX3" fmla="*/ 3160450 w 8851037"/>
              <a:gd name="connsiteY3" fmla="*/ 0 h 177978"/>
              <a:gd name="connsiteX4" fmla="*/ 4030462 w 8851037"/>
              <a:gd name="connsiteY4" fmla="*/ 177554 h 177978"/>
              <a:gd name="connsiteX5" fmla="*/ 4953739 w 8851037"/>
              <a:gd name="connsiteY5" fmla="*/ 0 h 177978"/>
              <a:gd name="connsiteX6" fmla="*/ 5681708 w 8851037"/>
              <a:gd name="connsiteY6" fmla="*/ 177554 h 177978"/>
              <a:gd name="connsiteX7" fmla="*/ 6436310 w 8851037"/>
              <a:gd name="connsiteY7" fmla="*/ 0 h 177978"/>
              <a:gd name="connsiteX8" fmla="*/ 7155402 w 8851037"/>
              <a:gd name="connsiteY8" fmla="*/ 177554 h 177978"/>
              <a:gd name="connsiteX9" fmla="*/ 7910004 w 8851037"/>
              <a:gd name="connsiteY9" fmla="*/ 0 h 177978"/>
              <a:gd name="connsiteX10" fmla="*/ 8504807 w 8851037"/>
              <a:gd name="connsiteY10" fmla="*/ 177554 h 177978"/>
              <a:gd name="connsiteX11" fmla="*/ 8851037 w 8851037"/>
              <a:gd name="connsiteY11" fmla="*/ 53266 h 177978"/>
              <a:gd name="connsiteX12" fmla="*/ 8851037 w 8851037"/>
              <a:gd name="connsiteY12" fmla="*/ 53266 h 177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851037" h="177978">
                <a:moveTo>
                  <a:pt x="0" y="159798"/>
                </a:moveTo>
                <a:cubicBezTo>
                  <a:pt x="338091" y="82858"/>
                  <a:pt x="676183" y="5919"/>
                  <a:pt x="1020932" y="8878"/>
                </a:cubicBezTo>
                <a:cubicBezTo>
                  <a:pt x="1365681" y="11837"/>
                  <a:pt x="1711911" y="179034"/>
                  <a:pt x="2068497" y="177554"/>
                </a:cubicBezTo>
                <a:cubicBezTo>
                  <a:pt x="2425083" y="176074"/>
                  <a:pt x="2833456" y="0"/>
                  <a:pt x="3160450" y="0"/>
                </a:cubicBezTo>
                <a:cubicBezTo>
                  <a:pt x="3487444" y="0"/>
                  <a:pt x="3731581" y="177554"/>
                  <a:pt x="4030462" y="177554"/>
                </a:cubicBezTo>
                <a:cubicBezTo>
                  <a:pt x="4329343" y="177554"/>
                  <a:pt x="4678531" y="0"/>
                  <a:pt x="4953739" y="0"/>
                </a:cubicBezTo>
                <a:cubicBezTo>
                  <a:pt x="5228947" y="0"/>
                  <a:pt x="5434613" y="177554"/>
                  <a:pt x="5681708" y="177554"/>
                </a:cubicBezTo>
                <a:cubicBezTo>
                  <a:pt x="5928803" y="177554"/>
                  <a:pt x="6190694" y="0"/>
                  <a:pt x="6436310" y="0"/>
                </a:cubicBezTo>
                <a:cubicBezTo>
                  <a:pt x="6681926" y="0"/>
                  <a:pt x="6909786" y="177554"/>
                  <a:pt x="7155402" y="177554"/>
                </a:cubicBezTo>
                <a:cubicBezTo>
                  <a:pt x="7401018" y="177554"/>
                  <a:pt x="7685103" y="0"/>
                  <a:pt x="7910004" y="0"/>
                </a:cubicBezTo>
                <a:cubicBezTo>
                  <a:pt x="8134905" y="0"/>
                  <a:pt x="8347968" y="168676"/>
                  <a:pt x="8504807" y="177554"/>
                </a:cubicBezTo>
                <a:cubicBezTo>
                  <a:pt x="8661646" y="186432"/>
                  <a:pt x="8851037" y="53266"/>
                  <a:pt x="8851037" y="53266"/>
                </a:cubicBezTo>
                <a:lnTo>
                  <a:pt x="8851037" y="53266"/>
                </a:lnTo>
              </a:path>
            </a:pathLst>
          </a:custGeom>
          <a:ln w="38100">
            <a:solidFill>
              <a:srgbClr val="C00000"/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2733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74F6D-8CE6-44CD-B285-2719D7A819F7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A2053-D940-42D5-A70E-89B58F38DA71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6" descr="C:\Documents and Settings\rwright\Local Settings\Temporary Internet Files\Content.IE5\Y3FDZTT3\MC910216983[1]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280387" y="4171950"/>
            <a:ext cx="1727201" cy="971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reeform 9"/>
          <p:cNvSpPr/>
          <p:nvPr userDrawn="1"/>
        </p:nvSpPr>
        <p:spPr>
          <a:xfrm>
            <a:off x="35512" y="1065320"/>
            <a:ext cx="8851037" cy="133484"/>
          </a:xfrm>
          <a:custGeom>
            <a:avLst/>
            <a:gdLst>
              <a:gd name="connsiteX0" fmla="*/ 0 w 8851037"/>
              <a:gd name="connsiteY0" fmla="*/ 159798 h 177978"/>
              <a:gd name="connsiteX1" fmla="*/ 1020932 w 8851037"/>
              <a:gd name="connsiteY1" fmla="*/ 8878 h 177978"/>
              <a:gd name="connsiteX2" fmla="*/ 2068497 w 8851037"/>
              <a:gd name="connsiteY2" fmla="*/ 177554 h 177978"/>
              <a:gd name="connsiteX3" fmla="*/ 3160450 w 8851037"/>
              <a:gd name="connsiteY3" fmla="*/ 0 h 177978"/>
              <a:gd name="connsiteX4" fmla="*/ 4030462 w 8851037"/>
              <a:gd name="connsiteY4" fmla="*/ 177554 h 177978"/>
              <a:gd name="connsiteX5" fmla="*/ 4953739 w 8851037"/>
              <a:gd name="connsiteY5" fmla="*/ 0 h 177978"/>
              <a:gd name="connsiteX6" fmla="*/ 5681708 w 8851037"/>
              <a:gd name="connsiteY6" fmla="*/ 177554 h 177978"/>
              <a:gd name="connsiteX7" fmla="*/ 6436310 w 8851037"/>
              <a:gd name="connsiteY7" fmla="*/ 0 h 177978"/>
              <a:gd name="connsiteX8" fmla="*/ 7155402 w 8851037"/>
              <a:gd name="connsiteY8" fmla="*/ 177554 h 177978"/>
              <a:gd name="connsiteX9" fmla="*/ 7910004 w 8851037"/>
              <a:gd name="connsiteY9" fmla="*/ 0 h 177978"/>
              <a:gd name="connsiteX10" fmla="*/ 8504807 w 8851037"/>
              <a:gd name="connsiteY10" fmla="*/ 177554 h 177978"/>
              <a:gd name="connsiteX11" fmla="*/ 8851037 w 8851037"/>
              <a:gd name="connsiteY11" fmla="*/ 53266 h 177978"/>
              <a:gd name="connsiteX12" fmla="*/ 8851037 w 8851037"/>
              <a:gd name="connsiteY12" fmla="*/ 53266 h 177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851037" h="177978">
                <a:moveTo>
                  <a:pt x="0" y="159798"/>
                </a:moveTo>
                <a:cubicBezTo>
                  <a:pt x="338091" y="82858"/>
                  <a:pt x="676183" y="5919"/>
                  <a:pt x="1020932" y="8878"/>
                </a:cubicBezTo>
                <a:cubicBezTo>
                  <a:pt x="1365681" y="11837"/>
                  <a:pt x="1711911" y="179034"/>
                  <a:pt x="2068497" y="177554"/>
                </a:cubicBezTo>
                <a:cubicBezTo>
                  <a:pt x="2425083" y="176074"/>
                  <a:pt x="2833456" y="0"/>
                  <a:pt x="3160450" y="0"/>
                </a:cubicBezTo>
                <a:cubicBezTo>
                  <a:pt x="3487444" y="0"/>
                  <a:pt x="3731581" y="177554"/>
                  <a:pt x="4030462" y="177554"/>
                </a:cubicBezTo>
                <a:cubicBezTo>
                  <a:pt x="4329343" y="177554"/>
                  <a:pt x="4678531" y="0"/>
                  <a:pt x="4953739" y="0"/>
                </a:cubicBezTo>
                <a:cubicBezTo>
                  <a:pt x="5228947" y="0"/>
                  <a:pt x="5434613" y="177554"/>
                  <a:pt x="5681708" y="177554"/>
                </a:cubicBezTo>
                <a:cubicBezTo>
                  <a:pt x="5928803" y="177554"/>
                  <a:pt x="6190694" y="0"/>
                  <a:pt x="6436310" y="0"/>
                </a:cubicBezTo>
                <a:cubicBezTo>
                  <a:pt x="6681926" y="0"/>
                  <a:pt x="6909786" y="177554"/>
                  <a:pt x="7155402" y="177554"/>
                </a:cubicBezTo>
                <a:cubicBezTo>
                  <a:pt x="7401018" y="177554"/>
                  <a:pt x="7685103" y="0"/>
                  <a:pt x="7910004" y="0"/>
                </a:cubicBezTo>
                <a:cubicBezTo>
                  <a:pt x="8134905" y="0"/>
                  <a:pt x="8347968" y="168676"/>
                  <a:pt x="8504807" y="177554"/>
                </a:cubicBezTo>
                <a:cubicBezTo>
                  <a:pt x="8661646" y="186432"/>
                  <a:pt x="8851037" y="53266"/>
                  <a:pt x="8851037" y="53266"/>
                </a:cubicBezTo>
                <a:lnTo>
                  <a:pt x="8851037" y="53266"/>
                </a:lnTo>
              </a:path>
            </a:pathLst>
          </a:custGeom>
          <a:ln w="38100">
            <a:solidFill>
              <a:srgbClr val="C00000"/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9672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74F6D-8CE6-44CD-B285-2719D7A819F7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A2053-D940-42D5-A70E-89B58F38DA71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C:\Documents and Settings\rwright\Local Settings\Temporary Internet Files\Content.IE5\Y3FDZTT3\MC910216983[1]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280387" y="4171950"/>
            <a:ext cx="1727201" cy="971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59544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204787"/>
            <a:ext cx="3465514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5689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" y="1076326"/>
            <a:ext cx="3465514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74F6D-8CE6-44CD-B285-2719D7A819F7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A2053-D940-42D5-A70E-89B58F38DA71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6" descr="C:\Documents and Settings\rwright\Local Settings\Temporary Internet Files\Content.IE5\Y3FDZTT3\MC910216983[1]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280387" y="4171950"/>
            <a:ext cx="1727201" cy="971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Freeform 11"/>
          <p:cNvSpPr/>
          <p:nvPr userDrawn="1"/>
        </p:nvSpPr>
        <p:spPr>
          <a:xfrm>
            <a:off x="-5410200" y="1012372"/>
            <a:ext cx="8851037" cy="133484"/>
          </a:xfrm>
          <a:custGeom>
            <a:avLst/>
            <a:gdLst>
              <a:gd name="connsiteX0" fmla="*/ 0 w 8851037"/>
              <a:gd name="connsiteY0" fmla="*/ 159798 h 177978"/>
              <a:gd name="connsiteX1" fmla="*/ 1020932 w 8851037"/>
              <a:gd name="connsiteY1" fmla="*/ 8878 h 177978"/>
              <a:gd name="connsiteX2" fmla="*/ 2068497 w 8851037"/>
              <a:gd name="connsiteY2" fmla="*/ 177554 h 177978"/>
              <a:gd name="connsiteX3" fmla="*/ 3160450 w 8851037"/>
              <a:gd name="connsiteY3" fmla="*/ 0 h 177978"/>
              <a:gd name="connsiteX4" fmla="*/ 4030462 w 8851037"/>
              <a:gd name="connsiteY4" fmla="*/ 177554 h 177978"/>
              <a:gd name="connsiteX5" fmla="*/ 4953739 w 8851037"/>
              <a:gd name="connsiteY5" fmla="*/ 0 h 177978"/>
              <a:gd name="connsiteX6" fmla="*/ 5681708 w 8851037"/>
              <a:gd name="connsiteY6" fmla="*/ 177554 h 177978"/>
              <a:gd name="connsiteX7" fmla="*/ 6436310 w 8851037"/>
              <a:gd name="connsiteY7" fmla="*/ 0 h 177978"/>
              <a:gd name="connsiteX8" fmla="*/ 7155402 w 8851037"/>
              <a:gd name="connsiteY8" fmla="*/ 177554 h 177978"/>
              <a:gd name="connsiteX9" fmla="*/ 7910004 w 8851037"/>
              <a:gd name="connsiteY9" fmla="*/ 0 h 177978"/>
              <a:gd name="connsiteX10" fmla="*/ 8504807 w 8851037"/>
              <a:gd name="connsiteY10" fmla="*/ 177554 h 177978"/>
              <a:gd name="connsiteX11" fmla="*/ 8851037 w 8851037"/>
              <a:gd name="connsiteY11" fmla="*/ 53266 h 177978"/>
              <a:gd name="connsiteX12" fmla="*/ 8851037 w 8851037"/>
              <a:gd name="connsiteY12" fmla="*/ 53266 h 177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851037" h="177978">
                <a:moveTo>
                  <a:pt x="0" y="159798"/>
                </a:moveTo>
                <a:cubicBezTo>
                  <a:pt x="338091" y="82858"/>
                  <a:pt x="676183" y="5919"/>
                  <a:pt x="1020932" y="8878"/>
                </a:cubicBezTo>
                <a:cubicBezTo>
                  <a:pt x="1365681" y="11837"/>
                  <a:pt x="1711911" y="179034"/>
                  <a:pt x="2068497" y="177554"/>
                </a:cubicBezTo>
                <a:cubicBezTo>
                  <a:pt x="2425083" y="176074"/>
                  <a:pt x="2833456" y="0"/>
                  <a:pt x="3160450" y="0"/>
                </a:cubicBezTo>
                <a:cubicBezTo>
                  <a:pt x="3487444" y="0"/>
                  <a:pt x="3731581" y="177554"/>
                  <a:pt x="4030462" y="177554"/>
                </a:cubicBezTo>
                <a:cubicBezTo>
                  <a:pt x="4329343" y="177554"/>
                  <a:pt x="4678531" y="0"/>
                  <a:pt x="4953739" y="0"/>
                </a:cubicBezTo>
                <a:cubicBezTo>
                  <a:pt x="5228947" y="0"/>
                  <a:pt x="5434613" y="177554"/>
                  <a:pt x="5681708" y="177554"/>
                </a:cubicBezTo>
                <a:cubicBezTo>
                  <a:pt x="5928803" y="177554"/>
                  <a:pt x="6190694" y="0"/>
                  <a:pt x="6436310" y="0"/>
                </a:cubicBezTo>
                <a:cubicBezTo>
                  <a:pt x="6681926" y="0"/>
                  <a:pt x="6909786" y="177554"/>
                  <a:pt x="7155402" y="177554"/>
                </a:cubicBezTo>
                <a:cubicBezTo>
                  <a:pt x="7401018" y="177554"/>
                  <a:pt x="7685103" y="0"/>
                  <a:pt x="7910004" y="0"/>
                </a:cubicBezTo>
                <a:cubicBezTo>
                  <a:pt x="8134905" y="0"/>
                  <a:pt x="8347968" y="168676"/>
                  <a:pt x="8504807" y="177554"/>
                </a:cubicBezTo>
                <a:cubicBezTo>
                  <a:pt x="8661646" y="186432"/>
                  <a:pt x="8851037" y="53266"/>
                  <a:pt x="8851037" y="53266"/>
                </a:cubicBezTo>
                <a:lnTo>
                  <a:pt x="8851037" y="53266"/>
                </a:lnTo>
              </a:path>
            </a:pathLst>
          </a:custGeom>
          <a:ln w="38100">
            <a:solidFill>
              <a:srgbClr val="C00000"/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1717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74F6D-8CE6-44CD-B285-2719D7A819F7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A2053-D940-42D5-A70E-89B58F38DA71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6" descr="C:\Documents and Settings\rwright\Local Settings\Temporary Internet Files\Content.IE5\Y3FDZTT3\MC910216983[1]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280387" y="4171950"/>
            <a:ext cx="1727201" cy="971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Freeform 11"/>
          <p:cNvSpPr/>
          <p:nvPr userDrawn="1"/>
        </p:nvSpPr>
        <p:spPr>
          <a:xfrm>
            <a:off x="35512" y="3486150"/>
            <a:ext cx="8851037" cy="133484"/>
          </a:xfrm>
          <a:custGeom>
            <a:avLst/>
            <a:gdLst>
              <a:gd name="connsiteX0" fmla="*/ 0 w 8851037"/>
              <a:gd name="connsiteY0" fmla="*/ 159798 h 177978"/>
              <a:gd name="connsiteX1" fmla="*/ 1020932 w 8851037"/>
              <a:gd name="connsiteY1" fmla="*/ 8878 h 177978"/>
              <a:gd name="connsiteX2" fmla="*/ 2068497 w 8851037"/>
              <a:gd name="connsiteY2" fmla="*/ 177554 h 177978"/>
              <a:gd name="connsiteX3" fmla="*/ 3160450 w 8851037"/>
              <a:gd name="connsiteY3" fmla="*/ 0 h 177978"/>
              <a:gd name="connsiteX4" fmla="*/ 4030462 w 8851037"/>
              <a:gd name="connsiteY4" fmla="*/ 177554 h 177978"/>
              <a:gd name="connsiteX5" fmla="*/ 4953739 w 8851037"/>
              <a:gd name="connsiteY5" fmla="*/ 0 h 177978"/>
              <a:gd name="connsiteX6" fmla="*/ 5681708 w 8851037"/>
              <a:gd name="connsiteY6" fmla="*/ 177554 h 177978"/>
              <a:gd name="connsiteX7" fmla="*/ 6436310 w 8851037"/>
              <a:gd name="connsiteY7" fmla="*/ 0 h 177978"/>
              <a:gd name="connsiteX8" fmla="*/ 7155402 w 8851037"/>
              <a:gd name="connsiteY8" fmla="*/ 177554 h 177978"/>
              <a:gd name="connsiteX9" fmla="*/ 7910004 w 8851037"/>
              <a:gd name="connsiteY9" fmla="*/ 0 h 177978"/>
              <a:gd name="connsiteX10" fmla="*/ 8504807 w 8851037"/>
              <a:gd name="connsiteY10" fmla="*/ 177554 h 177978"/>
              <a:gd name="connsiteX11" fmla="*/ 8851037 w 8851037"/>
              <a:gd name="connsiteY11" fmla="*/ 53266 h 177978"/>
              <a:gd name="connsiteX12" fmla="*/ 8851037 w 8851037"/>
              <a:gd name="connsiteY12" fmla="*/ 53266 h 177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851037" h="177978">
                <a:moveTo>
                  <a:pt x="0" y="159798"/>
                </a:moveTo>
                <a:cubicBezTo>
                  <a:pt x="338091" y="82858"/>
                  <a:pt x="676183" y="5919"/>
                  <a:pt x="1020932" y="8878"/>
                </a:cubicBezTo>
                <a:cubicBezTo>
                  <a:pt x="1365681" y="11837"/>
                  <a:pt x="1711911" y="179034"/>
                  <a:pt x="2068497" y="177554"/>
                </a:cubicBezTo>
                <a:cubicBezTo>
                  <a:pt x="2425083" y="176074"/>
                  <a:pt x="2833456" y="0"/>
                  <a:pt x="3160450" y="0"/>
                </a:cubicBezTo>
                <a:cubicBezTo>
                  <a:pt x="3487444" y="0"/>
                  <a:pt x="3731581" y="177554"/>
                  <a:pt x="4030462" y="177554"/>
                </a:cubicBezTo>
                <a:cubicBezTo>
                  <a:pt x="4329343" y="177554"/>
                  <a:pt x="4678531" y="0"/>
                  <a:pt x="4953739" y="0"/>
                </a:cubicBezTo>
                <a:cubicBezTo>
                  <a:pt x="5228947" y="0"/>
                  <a:pt x="5434613" y="177554"/>
                  <a:pt x="5681708" y="177554"/>
                </a:cubicBezTo>
                <a:cubicBezTo>
                  <a:pt x="5928803" y="177554"/>
                  <a:pt x="6190694" y="0"/>
                  <a:pt x="6436310" y="0"/>
                </a:cubicBezTo>
                <a:cubicBezTo>
                  <a:pt x="6681926" y="0"/>
                  <a:pt x="6909786" y="177554"/>
                  <a:pt x="7155402" y="177554"/>
                </a:cubicBezTo>
                <a:cubicBezTo>
                  <a:pt x="7401018" y="177554"/>
                  <a:pt x="7685103" y="0"/>
                  <a:pt x="7910004" y="0"/>
                </a:cubicBezTo>
                <a:cubicBezTo>
                  <a:pt x="8134905" y="0"/>
                  <a:pt x="8347968" y="168676"/>
                  <a:pt x="8504807" y="177554"/>
                </a:cubicBezTo>
                <a:cubicBezTo>
                  <a:pt x="8661646" y="186432"/>
                  <a:pt x="8851037" y="53266"/>
                  <a:pt x="8851037" y="53266"/>
                </a:cubicBezTo>
                <a:lnTo>
                  <a:pt x="8851037" y="53266"/>
                </a:lnTo>
              </a:path>
            </a:pathLst>
          </a:custGeom>
          <a:ln w="38100">
            <a:solidFill>
              <a:srgbClr val="C00000"/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8788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205978"/>
            <a:ext cx="91440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200151"/>
            <a:ext cx="91440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A74F6D-8CE6-44CD-B285-2719D7A819F7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3A2053-D940-42D5-A70E-89B58F38D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62994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50">
          <a:ln w="11430"/>
          <a:gradFill>
            <a:gsLst>
              <a:gs pos="25000">
                <a:schemeClr val="accent2">
                  <a:satMod val="155000"/>
                </a:schemeClr>
              </a:gs>
              <a:gs pos="100000">
                <a:schemeClr val="accent2">
                  <a:shade val="45000"/>
                  <a:satMod val="165000"/>
                </a:schemeClr>
              </a:gs>
            </a:gsLst>
            <a:lin ang="5400000"/>
          </a:gradFill>
          <a:effectLst>
            <a:outerShdw blurRad="76200" dist="50800" dir="5400000" algn="tl" rotWithShape="0">
              <a:srgbClr val="000000">
                <a:alpha val="6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C00000"/>
        </a:buClr>
        <a:buFont typeface="Wingdings" pitchFamily="2" charset="2"/>
        <a:buChar char="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C00000"/>
        </a:buClr>
        <a:buFont typeface="Wingdings" pitchFamily="2" charset="2"/>
        <a:buChar char="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C00000"/>
        </a:buClr>
        <a:buFont typeface="Wingdings" pitchFamily="2" charset="2"/>
        <a:buChar char="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C00000"/>
        </a:buClr>
        <a:buFont typeface="Wingdings" pitchFamily="2" charset="2"/>
        <a:buChar char="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C00000"/>
        </a:buClr>
        <a:buFont typeface="Wingdings" pitchFamily="2" charset="2"/>
        <a:buChar char="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classroom\Documents\Classes\Algebra%202\Slideshows\Homework%20Quizzes\Chapter%2011\Algebra%202%2011.1%20Quiz.pptx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omework%20Quizzes/Chapter%2011/Algebra%202%2011.2%20Quiz.pptx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rwright@andrews.edu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omework%20Quizzes/Chapter%2011/Algebra%202%2011.3%20Quiz.pptx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omework%20Quizzes/Chapter%2011/Algebra%202%2011.4%20Quiz.pptx" TargetMode="Externa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image" Target="../media/image1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omework%20Quizzes/Chapter%2011/Algebra%202%2011.5%20Quiz.pptx" TargetMode="External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Data Analysis and </a:t>
            </a:r>
            <a:r>
              <a:rPr lang="en-US" dirty="0" smtClean="0"/>
              <a:t>Statistics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</a:t>
            </a:r>
          </a:p>
          <a:p>
            <a:r>
              <a:rPr lang="en-US" dirty="0"/>
              <a:t>Chapter </a:t>
            </a:r>
            <a:r>
              <a:rPr lang="en-US" dirty="0" smtClean="0"/>
              <a:t>11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990940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11.1 Find Measures of Central Tendency and Dispersion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200" b="1" dirty="0"/>
              <a:t>Air Hockey </a:t>
            </a:r>
            <a:r>
              <a:rPr lang="en-US" sz="2200" dirty="0"/>
              <a:t>You are competing in an air hockey tournament.  The winning scores for the first 10 games are given below. </a:t>
            </a:r>
          </a:p>
          <a:p>
            <a:endParaRPr lang="en-US" sz="2200" dirty="0"/>
          </a:p>
          <a:p>
            <a:pPr marL="0" indent="0" algn="ctr">
              <a:buNone/>
            </a:pPr>
            <a:r>
              <a:rPr lang="en-US" sz="2200" dirty="0"/>
              <a:t>14,15,15,17,11,15,13,12,15,13</a:t>
            </a:r>
          </a:p>
          <a:p>
            <a:endParaRPr lang="en-US" sz="2200" dirty="0"/>
          </a:p>
          <a:p>
            <a:pPr marL="800100" lvl="1" indent="-342900">
              <a:buAutoNum type="alphaLcPeriod"/>
            </a:pPr>
            <a:r>
              <a:rPr lang="en-US" sz="2200" dirty="0"/>
              <a:t>Find the mean, median, mode, range, and standard deviation of the data set.</a:t>
            </a:r>
          </a:p>
          <a:p>
            <a:pPr marL="800100" lvl="1" indent="-342900">
              <a:buAutoNum type="alphaLcPeriod"/>
            </a:pPr>
            <a:r>
              <a:rPr lang="en-US" sz="2200" dirty="0"/>
              <a:t>The winning score in the next game is an outlier, 25.  Find the new mean, median, mode, range, and standard deviation.</a:t>
            </a:r>
          </a:p>
          <a:p>
            <a:pPr marL="800100" lvl="1" indent="-342900">
              <a:buAutoNum type="alphaLcPeriod"/>
            </a:pPr>
            <a:r>
              <a:rPr lang="en-US" sz="2200" dirty="0"/>
              <a:t>Which measure of central tendency does the outlier affect the most? the least?</a:t>
            </a:r>
          </a:p>
          <a:p>
            <a:pPr marL="800100" lvl="1" indent="-342900">
              <a:buAutoNum type="alphaLcPeriod"/>
            </a:pPr>
            <a:r>
              <a:rPr lang="en-US" sz="2200" dirty="0"/>
              <a:t>What effect does the outlier have on the range and standard deviation</a:t>
            </a:r>
            <a:r>
              <a:rPr lang="en-US" sz="2200" dirty="0" smtClean="0"/>
              <a:t>?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906358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/>
              <a:t>11.1 Find Measures of Central Tendency and Dispersion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747 </a:t>
            </a:r>
            <a:r>
              <a:rPr lang="en-US" i="1" dirty="0" smtClean="0"/>
              <a:t>#1-21 </a:t>
            </a:r>
            <a:r>
              <a:rPr lang="en-US" i="1" dirty="0"/>
              <a:t>odd, 27, </a:t>
            </a:r>
            <a:r>
              <a:rPr lang="en-US" i="1" dirty="0" smtClean="0"/>
              <a:t>29 + 2 = 15</a:t>
            </a:r>
          </a:p>
          <a:p>
            <a:r>
              <a:rPr lang="en-US" i="1" dirty="0" smtClean="0"/>
              <a:t>Do one standard deviation by hand.  You can use your calculator to do the rest.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701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11.1 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103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11.2 Apply Transformations to Data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/>
              <a:t>Adding a Constant to Data Values</a:t>
            </a:r>
          </a:p>
          <a:p>
            <a:pPr lvl="1"/>
            <a:endParaRPr lang="en-US" sz="2400" dirty="0"/>
          </a:p>
          <a:p>
            <a:r>
              <a:rPr lang="en-US" sz="2400" dirty="0"/>
              <a:t>When a constant is added to every value in a data set, the following are true:</a:t>
            </a:r>
          </a:p>
          <a:p>
            <a:pPr lvl="1"/>
            <a:r>
              <a:rPr lang="en-US" sz="2400" dirty="0"/>
              <a:t>The mean, median, and mode of the new data set can be obtained by adding the same constant to the mean, median, and mode of the original data set.</a:t>
            </a:r>
          </a:p>
          <a:p>
            <a:pPr lvl="1"/>
            <a:r>
              <a:rPr lang="en-US" sz="2400" dirty="0"/>
              <a:t>The range and standard deviation are unchanged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0738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11.2 Apply Transformations to Data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data below give the weights of 5 people.  At the end of a month, each person had lost 3 pounds.  Give the mean, median, mode, range, and standard deviation of the starting weights and the weights at the end of the month.</a:t>
            </a:r>
          </a:p>
          <a:p>
            <a:endParaRPr lang="en-US" dirty="0"/>
          </a:p>
          <a:p>
            <a:pPr marL="0" indent="0" algn="ctr">
              <a:buNone/>
            </a:pPr>
            <a:r>
              <a:rPr lang="en-US" dirty="0"/>
              <a:t>138</a:t>
            </a:r>
            <a:r>
              <a:rPr lang="en-US" dirty="0" smtClean="0"/>
              <a:t>, 142, 155, 140, 155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87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11.2 Apply Transformations to Data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Multiplying Data Values by a Constant</a:t>
            </a:r>
          </a:p>
          <a:p>
            <a:endParaRPr lang="en-US" dirty="0"/>
          </a:p>
          <a:p>
            <a:r>
              <a:rPr lang="en-US" dirty="0"/>
              <a:t>When each value of a data set is multiplied by a positive constant, the new mean, median, mode, range, and standard deviation can be found by multiplying each original statistic by the same constant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0958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11.2 Apply Transformations to Data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The data below give the weights of 5 people. Give the mean, median, mode, range, and standard deviation for the weights of the 5 people in kilograms.  </a:t>
            </a:r>
          </a:p>
          <a:p>
            <a:r>
              <a:rPr lang="en-US" dirty="0"/>
              <a:t>(</a:t>
            </a:r>
            <a:r>
              <a:rPr lang="en-US" i="1" dirty="0"/>
              <a:t>Note: 1 pound ≈ 0.45 kilogram)</a:t>
            </a:r>
            <a:endParaRPr lang="en-US" dirty="0"/>
          </a:p>
          <a:p>
            <a:endParaRPr lang="en-US" dirty="0"/>
          </a:p>
          <a:p>
            <a:pPr marL="0" indent="0" algn="ctr">
              <a:buNone/>
            </a:pPr>
            <a:r>
              <a:rPr lang="en-US" dirty="0"/>
              <a:t>138</a:t>
            </a:r>
            <a:r>
              <a:rPr lang="en-US" dirty="0" smtClean="0"/>
              <a:t>, 142, 155, 140, 155</a:t>
            </a:r>
          </a:p>
          <a:p>
            <a:endParaRPr lang="en-US" dirty="0"/>
          </a:p>
          <a:p>
            <a:r>
              <a:rPr lang="en-US" i="1" dirty="0"/>
              <a:t>753 #1-23 </a:t>
            </a:r>
            <a:r>
              <a:rPr lang="en-US" i="1" dirty="0" smtClean="0"/>
              <a:t>odd + 3 = 15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992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11.2 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0931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11.3 Use Normal Distributions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normal distribution is modeled by a bell-shaped curve called a normal curve that is symmetric about the mean.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7" r="13196" b="8240"/>
          <a:stretch/>
        </p:blipFill>
        <p:spPr bwMode="auto">
          <a:xfrm>
            <a:off x="2286001" y="2553126"/>
            <a:ext cx="4456497" cy="1417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9407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11.3 Use Normal Distributions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xfrm>
                <a:off x="0" y="1926301"/>
                <a:ext cx="9144000" cy="2668321"/>
              </a:xfrm>
            </p:spPr>
            <p:txBody>
              <a:bodyPr>
                <a:noAutofit/>
              </a:bodyPr>
              <a:lstStyle/>
              <a:p>
                <a:r>
                  <a:rPr lang="en-US" sz="2000" dirty="0" smtClean="0"/>
                  <a:t>A </a:t>
                </a:r>
                <a:r>
                  <a:rPr lang="en-US" sz="2000" dirty="0"/>
                  <a:t>normal distribution with mean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000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sz="2000" i="1">
                            <a:latin typeface="Cambria Math"/>
                          </a:rPr>
                          <m:t>𝑥</m:t>
                        </m:r>
                      </m:e>
                    </m:acc>
                  </m:oMath>
                </a14:m>
                <a:r>
                  <a:rPr lang="en-US" sz="2000" dirty="0"/>
                  <a:t> and standard deviation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/>
                        <a:ea typeface="Cambria Math"/>
                      </a:rPr>
                      <m:t>𝜎</m:t>
                    </m:r>
                  </m:oMath>
                </a14:m>
                <a:r>
                  <a:rPr lang="en-US" sz="2000" dirty="0"/>
                  <a:t> has the following properties:</a:t>
                </a:r>
              </a:p>
              <a:p>
                <a:pPr lvl="1"/>
                <a:r>
                  <a:rPr lang="en-US" sz="2000" dirty="0"/>
                  <a:t>The total area under the related normal curve is 1.</a:t>
                </a:r>
              </a:p>
              <a:p>
                <a:pPr lvl="1"/>
                <a:r>
                  <a:rPr lang="en-US" sz="2000" dirty="0"/>
                  <a:t>About 68% of the area lies within 1 standard deviation of the mean.</a:t>
                </a:r>
              </a:p>
              <a:p>
                <a:pPr lvl="1"/>
                <a:r>
                  <a:rPr lang="en-US" sz="2000" dirty="0"/>
                  <a:t>About 95% of the area lies within 2 standard deviations of the mean.</a:t>
                </a:r>
              </a:p>
              <a:p>
                <a:pPr lvl="1"/>
                <a:r>
                  <a:rPr lang="en-US" sz="2000" dirty="0"/>
                  <a:t>About 99.7% of the area lies within 3 standard deviations of the mean.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926301"/>
                <a:ext cx="9144000" cy="2668321"/>
              </a:xfrm>
              <a:blipFill rotWithShape="1">
                <a:blip r:embed="rId3"/>
                <a:stretch>
                  <a:fillRect l="-533" t="-11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/>
          <p:cNvGrpSpPr/>
          <p:nvPr/>
        </p:nvGrpSpPr>
        <p:grpSpPr>
          <a:xfrm>
            <a:off x="5334000" y="114301"/>
            <a:ext cx="3683268" cy="1825235"/>
            <a:chOff x="5029200" y="4441999"/>
            <a:chExt cx="4140467" cy="2433647"/>
          </a:xfrm>
        </p:grpSpPr>
        <p:sp>
          <p:nvSpPr>
            <p:cNvPr id="5" name="Rectangle 4"/>
            <p:cNvSpPr/>
            <p:nvPr/>
          </p:nvSpPr>
          <p:spPr>
            <a:xfrm>
              <a:off x="5029200" y="4441999"/>
              <a:ext cx="4140467" cy="241600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029200" y="4441999"/>
              <a:ext cx="4140467" cy="24336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11461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This Slideshow was developed to accompany the textbook</a:t>
            </a:r>
          </a:p>
          <a:p>
            <a:pPr lvl="1"/>
            <a:r>
              <a:rPr lang="en-US" i="1" dirty="0" smtClean="0"/>
              <a:t>Larson Algebra 2</a:t>
            </a:r>
            <a:endParaRPr lang="en-US" i="1" dirty="0"/>
          </a:p>
          <a:p>
            <a:pPr lvl="1"/>
            <a:r>
              <a:rPr lang="en-US" i="1" dirty="0" smtClean="0"/>
              <a:t>By Larson</a:t>
            </a:r>
            <a:r>
              <a:rPr lang="en-US" i="1" dirty="0"/>
              <a:t>, R., Boswell, L., </a:t>
            </a:r>
            <a:r>
              <a:rPr lang="en-US" i="1" dirty="0" err="1"/>
              <a:t>Kanold</a:t>
            </a:r>
            <a:r>
              <a:rPr lang="en-US" i="1" dirty="0"/>
              <a:t>, T. D., &amp; Stiff, L. </a:t>
            </a:r>
            <a:endParaRPr lang="en-US" i="1" dirty="0" smtClean="0"/>
          </a:p>
          <a:p>
            <a:pPr lvl="1"/>
            <a:r>
              <a:rPr lang="en-US" i="1" dirty="0" smtClean="0"/>
              <a:t>2011 </a:t>
            </a:r>
            <a:r>
              <a:rPr lang="en-US" i="1" dirty="0"/>
              <a:t>Holt </a:t>
            </a:r>
            <a:r>
              <a:rPr lang="en-US" i="1" dirty="0" smtClean="0"/>
              <a:t>McDougal</a:t>
            </a:r>
          </a:p>
          <a:p>
            <a:r>
              <a:rPr lang="en-US" dirty="0"/>
              <a:t>Some examples and diagrams are taken from the textbook.</a:t>
            </a:r>
          </a:p>
          <a:p>
            <a:endParaRPr lang="en-US" i="1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4800600" y="4149657"/>
            <a:ext cx="4343400" cy="9906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Slides created by </a:t>
            </a:r>
          </a:p>
          <a:p>
            <a:r>
              <a:rPr lang="en-US" dirty="0" smtClean="0"/>
              <a:t>Richard Wright, Andrews Academy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hlinkClick r:id="rId2"/>
              </a:rPr>
              <a:t>rwright@andrews.edu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67624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11.3 Use Normal Distributions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A normal distribution has mean and standard deviation.  For a randomly selected x-value from the distribution, find P(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</m:acc>
                    <m:r>
                      <a:rPr lang="en-US">
                        <a:latin typeface="Cambria Math"/>
                        <a:ea typeface="Cambria Math"/>
                      </a:rPr>
                      <m:t>−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𝜎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≤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𝑥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≤</m:t>
                    </m:r>
                    <m:acc>
                      <m:accPr>
                        <m:chr m:val="̅"/>
                        <m:ctrlPr>
                          <a:rPr lang="en-US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</m:acc>
                    <m:r>
                      <a:rPr lang="en-US" i="1">
                        <a:latin typeface="Cambria Math"/>
                        <a:ea typeface="Cambria Math"/>
                      </a:rPr>
                      <m:t>+3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𝜎</m:t>
                    </m:r>
                  </m:oMath>
                </a14:m>
                <a:r>
                  <a:rPr lang="en-US" dirty="0"/>
                  <a:t>)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481" t="-1348" r="-1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/>
          <p:cNvGrpSpPr/>
          <p:nvPr/>
        </p:nvGrpSpPr>
        <p:grpSpPr>
          <a:xfrm>
            <a:off x="5486400" y="2286000"/>
            <a:ext cx="3530868" cy="1825235"/>
            <a:chOff x="5029200" y="4441999"/>
            <a:chExt cx="4140467" cy="2433647"/>
          </a:xfrm>
        </p:grpSpPr>
        <p:sp>
          <p:nvSpPr>
            <p:cNvPr id="7" name="Rectangle 6"/>
            <p:cNvSpPr/>
            <p:nvPr/>
          </p:nvSpPr>
          <p:spPr>
            <a:xfrm>
              <a:off x="5029200" y="4441999"/>
              <a:ext cx="4140467" cy="241600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029200" y="4441999"/>
              <a:ext cx="4140467" cy="24336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182203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11.3 Use Normal Distributions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The weight of strawberry packages is normally distributed with a mean of 16.18 </a:t>
            </a:r>
            <a:r>
              <a:rPr lang="en-US" sz="2400" dirty="0" err="1"/>
              <a:t>oz</a:t>
            </a:r>
            <a:r>
              <a:rPr lang="en-US" sz="2400" dirty="0"/>
              <a:t> and standard deviation of 0.34 oz.  If you randomly choose 2 containers, what is the probability that both weigh less than 15.5 </a:t>
            </a:r>
            <a:r>
              <a:rPr lang="en-US" sz="2400" dirty="0" err="1"/>
              <a:t>oz</a:t>
            </a:r>
            <a:r>
              <a:rPr lang="en-US" sz="2400" dirty="0"/>
              <a:t>?</a:t>
            </a:r>
          </a:p>
          <a:p>
            <a:endParaRPr lang="en-US" sz="2400" dirty="0"/>
          </a:p>
        </p:txBody>
      </p:sp>
      <p:grpSp>
        <p:nvGrpSpPr>
          <p:cNvPr id="6" name="Group 5"/>
          <p:cNvGrpSpPr/>
          <p:nvPr/>
        </p:nvGrpSpPr>
        <p:grpSpPr>
          <a:xfrm>
            <a:off x="5943600" y="2571751"/>
            <a:ext cx="3195588" cy="1825235"/>
            <a:chOff x="5029200" y="4441999"/>
            <a:chExt cx="4140467" cy="2433647"/>
          </a:xfrm>
        </p:grpSpPr>
        <p:sp>
          <p:nvSpPr>
            <p:cNvPr id="7" name="Rectangle 6"/>
            <p:cNvSpPr/>
            <p:nvPr/>
          </p:nvSpPr>
          <p:spPr>
            <a:xfrm>
              <a:off x="5029200" y="4441999"/>
              <a:ext cx="4140467" cy="241600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029200" y="4441999"/>
              <a:ext cx="4140467" cy="24336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293827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11.3 Use Normal Distributions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00151"/>
                <a:ext cx="8382000" cy="3394472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dirty="0"/>
                  <a:t>The </a:t>
                </a:r>
                <a:r>
                  <a:rPr lang="en-US" b="1" dirty="0"/>
                  <a:t>standard normal distribution </a:t>
                </a:r>
                <a:r>
                  <a:rPr lang="en-US" dirty="0"/>
                  <a:t> is the normal distribution with mean = 0 and standard deviation = 1.  </a:t>
                </a:r>
              </a:p>
              <a:p>
                <a:pPr marL="0" indent="0" algn="ctr">
                  <a:buNone/>
                </a:pPr>
                <a:r>
                  <a:rPr lang="en-US" b="1" dirty="0"/>
                  <a:t>Formula = </a:t>
                </a:r>
                <a14:m>
                  <m:oMath xmlns:m="http://schemas.openxmlformats.org/officeDocument/2006/math">
                    <m:r>
                      <a:rPr lang="en-US" sz="4000" i="1">
                        <a:latin typeface="Cambria Math"/>
                      </a:rPr>
                      <m:t>𝑧</m:t>
                    </m:r>
                    <m:r>
                      <a:rPr lang="en-US" sz="40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40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4000" i="1">
                            <a:latin typeface="Cambria Math"/>
                          </a:rPr>
                          <m:t>𝑥</m:t>
                        </m:r>
                        <m:r>
                          <a:rPr lang="en-US" sz="4000" i="1">
                            <a:latin typeface="Cambria Math"/>
                          </a:rPr>
                          <m:t>−</m:t>
                        </m:r>
                        <m:acc>
                          <m:accPr>
                            <m:chr m:val="̅"/>
                            <m:ctrlPr>
                              <a:rPr lang="en-US" sz="4000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4000" i="1">
                                <a:latin typeface="Cambria Math"/>
                              </a:rPr>
                              <m:t>𝑥</m:t>
                            </m:r>
                          </m:e>
                        </m:acc>
                      </m:num>
                      <m:den>
                        <m:r>
                          <a:rPr lang="en-US" sz="4000" i="1">
                            <a:latin typeface="Cambria Math"/>
                            <a:ea typeface="Cambria Math"/>
                          </a:rPr>
                          <m:t>𝜎</m:t>
                        </m:r>
                      </m:den>
                    </m:f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The z value for a particular x-value is called the </a:t>
                </a:r>
                <a:r>
                  <a:rPr lang="en-US" b="1" dirty="0"/>
                  <a:t>z-score</a:t>
                </a:r>
                <a:r>
                  <a:rPr lang="en-US" dirty="0"/>
                  <a:t> for the x-value and is the number of standard deviations the x-value lies above or below the mean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</m:acc>
                  </m:oMath>
                </a14:m>
                <a:r>
                  <a:rPr lang="en-US" dirty="0"/>
                  <a:t>.  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382000" cy="4525963"/>
              </a:xfrm>
              <a:blipFill rotWithShape="1">
                <a:blip r:embed="rId3"/>
                <a:stretch>
                  <a:fillRect l="-1455" t="-1348" r="-30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99421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11.3 Use Normal Distributions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97155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If a z-score is known, the probability of that value or less can be found from a </a:t>
            </a:r>
            <a:r>
              <a:rPr lang="en-US" b="1" dirty="0" smtClean="0"/>
              <a:t>Standard Normal Table</a:t>
            </a:r>
            <a:r>
              <a:rPr lang="en-US" dirty="0" smtClean="0"/>
              <a:t>.</a:t>
            </a:r>
          </a:p>
          <a:p>
            <a:r>
              <a:rPr lang="en-US" dirty="0" smtClean="0"/>
              <a:t>P(z ≤ -0.4) = 0.3446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787" y="2286000"/>
            <a:ext cx="8621237" cy="264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2759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11.3 Use Normal Distributions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0000" lnSpcReduction="20000"/>
              </a:bodyPr>
              <a:lstStyle/>
              <a:p>
                <a:r>
                  <a:rPr lang="en-US" b="1" dirty="0"/>
                  <a:t>Finding Probabilities with Z-scores using a </a:t>
                </a:r>
                <a:r>
                  <a:rPr lang="en-US" b="1" dirty="0" smtClean="0"/>
                  <a:t>TI-graphing calculator</a:t>
                </a:r>
                <a:endParaRPr lang="en-US" b="1" dirty="0"/>
              </a:p>
              <a:p>
                <a:endParaRPr lang="en-US" b="1" dirty="0"/>
              </a:p>
              <a:p>
                <a:r>
                  <a:rPr lang="en-US" dirty="0" smtClean="0"/>
                  <a:t>use </a:t>
                </a:r>
                <a:r>
                  <a:rPr lang="en-US" dirty="0"/>
                  <a:t>the normalcdf function.  It computes P(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𝑧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/>
                        <a:ea typeface="Cambria Math"/>
                      </a:rPr>
                      <m:t>&lt;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𝑧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&lt;</m:t>
                    </m:r>
                    <m:sSub>
                      <m:sSubPr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𝑧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), which is the area under the standard normal curve between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𝑧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𝑎𝑛𝑑</m:t>
                    </m:r>
                    <m:sSub>
                      <m:sSubPr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𝑧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.  </a:t>
                </a:r>
              </a:p>
              <a:p>
                <a:endParaRPr lang="en-US" dirty="0"/>
              </a:p>
              <a:p>
                <a:r>
                  <a:rPr lang="en-US" dirty="0"/>
                  <a:t>To calculate P(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−1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&lt;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𝑧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&lt;2</m:t>
                    </m:r>
                  </m:oMath>
                </a14:m>
                <a:r>
                  <a:rPr lang="en-US" dirty="0"/>
                  <a:t>), press </a:t>
                </a:r>
                <a:r>
                  <a:rPr lang="en-US" b="1" dirty="0"/>
                  <a:t>2</a:t>
                </a:r>
                <a:r>
                  <a:rPr lang="en-US" b="1" baseline="30000" dirty="0"/>
                  <a:t>nd</a:t>
                </a:r>
                <a:r>
                  <a:rPr lang="en-US" b="1" dirty="0"/>
                  <a:t> DISTR, </a:t>
                </a:r>
                <a:r>
                  <a:rPr lang="en-US" b="1" dirty="0" err="1"/>
                  <a:t>normalcdf</a:t>
                </a:r>
                <a:r>
                  <a:rPr lang="en-US" b="1" dirty="0"/>
                  <a:t>( </a:t>
                </a:r>
                <a:r>
                  <a:rPr lang="en-US" dirty="0"/>
                  <a:t>and then press </a:t>
                </a:r>
                <a:r>
                  <a:rPr lang="en-US" b="1" dirty="0"/>
                  <a:t>ENTER.</a:t>
                </a:r>
              </a:p>
              <a:p>
                <a:endParaRPr lang="en-US" b="1" dirty="0"/>
              </a:p>
              <a:p>
                <a:r>
                  <a:rPr lang="en-US" dirty="0"/>
                  <a:t>After </a:t>
                </a:r>
                <a:r>
                  <a:rPr lang="en-US" b="1" dirty="0" err="1"/>
                  <a:t>normalcdf</a:t>
                </a:r>
                <a:r>
                  <a:rPr lang="en-US" b="1" dirty="0"/>
                  <a:t>(</a:t>
                </a:r>
                <a:r>
                  <a:rPr lang="en-US" dirty="0"/>
                  <a:t> type </a:t>
                </a:r>
                <a:r>
                  <a:rPr lang="en-US" b="1" dirty="0"/>
                  <a:t>-1 , 2 )</a:t>
                </a:r>
                <a:r>
                  <a:rPr lang="en-US" dirty="0"/>
                  <a:t> and then press </a:t>
                </a:r>
                <a:r>
                  <a:rPr lang="en-US" b="1" dirty="0"/>
                  <a:t>ENTER.</a:t>
                </a:r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normalcdf(-1,2) = 0.8186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111" t="-2695" b="-21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91489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11.3 Use Normal Distributions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7500" lnSpcReduction="20000"/>
              </a:bodyPr>
              <a:lstStyle/>
              <a:p>
                <a:r>
                  <a:rPr lang="en-US" dirty="0"/>
                  <a:t>A survey of 20 colleges found that the average credit card debt for seniors was $3450.  The debt was normally distributed with a standard deviation of $1175.  Find the probability that the credit card debt of the seniors was at most $3600.</a:t>
                </a:r>
              </a:p>
              <a:p>
                <a:endParaRPr lang="en-US" dirty="0"/>
              </a:p>
              <a:p>
                <a:r>
                  <a:rPr lang="en-US" b="1" dirty="0"/>
                  <a:t>Step </a:t>
                </a:r>
                <a:r>
                  <a:rPr lang="en-US" b="1" dirty="0" smtClean="0"/>
                  <a:t>1: Find </a:t>
                </a:r>
                <a:r>
                  <a:rPr lang="en-US" dirty="0"/>
                  <a:t>the z-score corresponding to an </a:t>
                </a:r>
                <a:r>
                  <a:rPr lang="en-US" dirty="0" smtClean="0"/>
                  <a:t>x-value </a:t>
                </a:r>
                <a:r>
                  <a:rPr lang="en-US" dirty="0"/>
                  <a:t>of $3600.</a:t>
                </a:r>
              </a:p>
              <a:p>
                <a:endParaRPr lang="en-US" dirty="0"/>
              </a:p>
              <a:p>
                <a:endParaRPr lang="en-US" b="1" dirty="0"/>
              </a:p>
              <a:p>
                <a:endParaRPr lang="en-US" b="1" dirty="0"/>
              </a:p>
              <a:p>
                <a:r>
                  <a:rPr lang="en-US" b="1" dirty="0"/>
                  <a:t>Step </a:t>
                </a:r>
                <a:r>
                  <a:rPr lang="en-US" b="1" dirty="0" smtClean="0"/>
                  <a:t>2: Use </a:t>
                </a:r>
                <a:r>
                  <a:rPr lang="en-US" dirty="0"/>
                  <a:t>the table or </a:t>
                </a:r>
                <a:r>
                  <a:rPr lang="en-US" dirty="0" err="1"/>
                  <a:t>normalcdf</a:t>
                </a:r>
                <a:r>
                  <a:rPr lang="en-US" dirty="0"/>
                  <a:t> to find P(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𝑥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≤$3600</m:t>
                    </m:r>
                  </m:oMath>
                </a14:m>
                <a:r>
                  <a:rPr lang="en-US" dirty="0"/>
                  <a:t>).</a:t>
                </a:r>
                <a:endParaRPr lang="en-US" b="1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333" t="-2830" r="-1926" b="-2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66976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11.3 Use Normal Distributions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760 #1-33 </a:t>
            </a:r>
            <a:r>
              <a:rPr lang="en-US" i="1" dirty="0" smtClean="0"/>
              <a:t>odd + 3 = 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819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11.3 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0931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11.4 Select and Draw Conclusions from Samples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mtClean="0"/>
              <a:t>Population </a:t>
            </a:r>
          </a:p>
          <a:p>
            <a:pPr lvl="1"/>
            <a:r>
              <a:rPr lang="en-US" smtClean="0"/>
              <a:t>A group of people or objects that you want information about.  </a:t>
            </a:r>
          </a:p>
          <a:p>
            <a:r>
              <a:rPr lang="en-US" smtClean="0"/>
              <a:t>Sample	</a:t>
            </a:r>
          </a:p>
          <a:p>
            <a:pPr lvl="1"/>
            <a:r>
              <a:rPr lang="en-US" smtClean="0"/>
              <a:t>When it is too hard to work with everything, information is gathered from a subset of the population. </a:t>
            </a:r>
          </a:p>
          <a:p>
            <a:endParaRPr lang="en-US" smtClean="0"/>
          </a:p>
          <a:p>
            <a:r>
              <a:rPr lang="en-US" smtClean="0"/>
              <a:t>There are 4 types of samples:</a:t>
            </a:r>
          </a:p>
          <a:p>
            <a:pPr lvl="1"/>
            <a:r>
              <a:rPr lang="en-US" smtClean="0"/>
              <a:t>Self-selected  – member volunteer</a:t>
            </a:r>
          </a:p>
          <a:p>
            <a:pPr lvl="1"/>
            <a:r>
              <a:rPr lang="en-US" smtClean="0"/>
              <a:t>Systematic – rule is used to select members</a:t>
            </a:r>
          </a:p>
          <a:p>
            <a:pPr lvl="1"/>
            <a:r>
              <a:rPr lang="en-US" smtClean="0"/>
              <a:t>Convenience – easy-to-reach members</a:t>
            </a:r>
          </a:p>
          <a:p>
            <a:pPr lvl="1"/>
            <a:r>
              <a:rPr lang="en-US" smtClean="0"/>
              <a:t>Random – everyone has equal chance of being selected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0508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11.4 Select and Draw Conclusions from Samples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 </a:t>
            </a:r>
            <a:r>
              <a:rPr lang="en-US" sz="2400" dirty="0"/>
              <a:t>manufacturer wants to sample the parts from a production line for defects.  Identify the type of sample described.</a:t>
            </a:r>
          </a:p>
          <a:p>
            <a:pPr lvl="1"/>
            <a:r>
              <a:rPr lang="en-US" sz="2400" dirty="0" smtClean="0"/>
              <a:t>The </a:t>
            </a:r>
            <a:r>
              <a:rPr lang="en-US" sz="2400" dirty="0"/>
              <a:t>manufacturer has every 5</a:t>
            </a:r>
            <a:r>
              <a:rPr lang="en-US" sz="2400" baseline="30000" dirty="0"/>
              <a:t>th</a:t>
            </a:r>
            <a:r>
              <a:rPr lang="en-US" sz="2400" dirty="0"/>
              <a:t> item on the production line tested for defects.</a:t>
            </a:r>
          </a:p>
          <a:p>
            <a:endParaRPr lang="en-US" sz="2400" dirty="0"/>
          </a:p>
          <a:p>
            <a:endParaRPr lang="en-US" sz="2400" dirty="0"/>
          </a:p>
          <a:p>
            <a:pPr lvl="1"/>
            <a:r>
              <a:rPr lang="en-US" sz="2400" dirty="0"/>
              <a:t>The manufacturer has the first 50 items on the production line </a:t>
            </a:r>
            <a:r>
              <a:rPr lang="en-US" sz="2400" dirty="0" smtClean="0"/>
              <a:t>tested</a:t>
            </a:r>
          </a:p>
          <a:p>
            <a:pPr lvl="1"/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5959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11.1 Find Measures of Central Tendency and Dispersion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 sz="2600" b="1" dirty="0" smtClean="0"/>
                  <a:t>Measure </a:t>
                </a:r>
                <a:r>
                  <a:rPr lang="en-US" sz="2600" b="1" dirty="0"/>
                  <a:t>of central tendency</a:t>
                </a:r>
                <a:r>
                  <a:rPr lang="en-US" sz="2600" dirty="0"/>
                  <a:t> </a:t>
                </a:r>
                <a:endParaRPr lang="en-US" sz="2600" dirty="0" smtClean="0"/>
              </a:p>
              <a:p>
                <a:pPr lvl="1"/>
                <a:r>
                  <a:rPr lang="en-US" sz="2600" dirty="0" smtClean="0"/>
                  <a:t>A </a:t>
                </a:r>
                <a:r>
                  <a:rPr lang="en-US" sz="2600" dirty="0"/>
                  <a:t>number used to represent the center or middle of a set of data values.</a:t>
                </a:r>
              </a:p>
              <a:p>
                <a:pPr lvl="1"/>
                <a:endParaRPr lang="en-US" sz="2600" dirty="0" smtClean="0"/>
              </a:p>
              <a:p>
                <a:r>
                  <a:rPr lang="en-US" sz="2600" dirty="0" smtClean="0"/>
                  <a:t>M</a:t>
                </a:r>
                <a:r>
                  <a:rPr lang="en-US" sz="2600" b="1" dirty="0" smtClean="0"/>
                  <a:t>ean </a:t>
                </a:r>
                <a:r>
                  <a:rPr lang="en-US" sz="2600" dirty="0"/>
                  <a:t>, or </a:t>
                </a:r>
                <a:r>
                  <a:rPr lang="en-US" sz="2600" i="1" dirty="0"/>
                  <a:t>average</a:t>
                </a:r>
                <a:r>
                  <a:rPr lang="en-US" sz="2600" dirty="0"/>
                  <a:t>, of n numbers is the sum of the numbers divided by n. </a:t>
                </a:r>
                <a:endParaRPr lang="en-US" sz="2600" dirty="0" smtClean="0"/>
              </a:p>
              <a:p>
                <a:endParaRPr lang="en-US" sz="2600" dirty="0"/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600" i="1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2600" i="1">
                              <a:latin typeface="Cambria Math"/>
                            </a:rPr>
                            <m:t>𝑥</m:t>
                          </m:r>
                        </m:e>
                      </m:acc>
                      <m:r>
                        <a:rPr lang="en-US" sz="2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6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600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26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600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600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2600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2600" i="1">
                              <a:latin typeface="Cambria Math"/>
                            </a:rPr>
                            <m:t>+…+</m:t>
                          </m:r>
                          <m:sSub>
                            <m:sSubPr>
                              <m:ctrlPr>
                                <a:rPr lang="en-US" sz="2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600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2600" i="1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num>
                        <m:den>
                          <m:r>
                            <a:rPr lang="en-US" sz="2600" i="1">
                              <a:latin typeface="Cambria Math"/>
                            </a:rPr>
                            <m:t>𝑛</m:t>
                          </m:r>
                        </m:den>
                      </m:f>
                    </m:oMath>
                  </m:oMathPara>
                </a14:m>
                <a:endParaRPr lang="en-US" sz="2600" dirty="0"/>
              </a:p>
              <a:p>
                <a:pPr lvl="1"/>
                <a:endParaRPr lang="en-US" sz="2600" dirty="0"/>
              </a:p>
              <a:p>
                <a:endParaRPr lang="en-US" sz="2600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333" t="-1213" r="-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77409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11.4 </a:t>
            </a:r>
            <a:r>
              <a:rPr lang="en-US" dirty="0"/>
              <a:t>Select and Draw Conclusions from Samples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Unbiased Sample</a:t>
            </a:r>
          </a:p>
          <a:p>
            <a:pPr lvl="1"/>
            <a:r>
              <a:rPr lang="en-US" dirty="0" smtClean="0"/>
              <a:t>Ensure </a:t>
            </a:r>
            <a:r>
              <a:rPr lang="en-US" dirty="0"/>
              <a:t>accurate conclusions about a population from a </a:t>
            </a:r>
            <a:r>
              <a:rPr lang="en-US" dirty="0" smtClean="0"/>
              <a:t>sample</a:t>
            </a:r>
            <a:r>
              <a:rPr lang="en-US" i="1" dirty="0" smtClean="0"/>
              <a:t>. </a:t>
            </a:r>
          </a:p>
          <a:p>
            <a:pPr lvl="1"/>
            <a:r>
              <a:rPr lang="en-US" dirty="0" smtClean="0"/>
              <a:t>An </a:t>
            </a:r>
            <a:r>
              <a:rPr lang="en-US" b="1" dirty="0"/>
              <a:t>unbiased sample </a:t>
            </a:r>
            <a:r>
              <a:rPr lang="en-US" dirty="0"/>
              <a:t>is representative of the population.  </a:t>
            </a:r>
            <a:endParaRPr lang="en-US" dirty="0" smtClean="0"/>
          </a:p>
          <a:p>
            <a:pPr lvl="1"/>
            <a:r>
              <a:rPr lang="en-US" dirty="0" smtClean="0"/>
              <a:t>A </a:t>
            </a:r>
            <a:r>
              <a:rPr lang="en-US" dirty="0"/>
              <a:t>sample that over- or underrepresents part of the population is a </a:t>
            </a:r>
            <a:r>
              <a:rPr lang="en-US" b="1" dirty="0"/>
              <a:t>biased sample.</a:t>
            </a:r>
          </a:p>
          <a:p>
            <a:endParaRPr lang="en-US" b="1" i="1" dirty="0"/>
          </a:p>
          <a:p>
            <a:r>
              <a:rPr lang="en-US" dirty="0"/>
              <a:t>Although there are many ways of sampling a population, a random sample is preferred because it is most likely to be representative of the population.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568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11.4 Select and Draw Conclusions from Samples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/>
              <a:t>magazine asked its readers to send in their responses to several questions regarding healthy eating.  Tell whether the sample of responses is biased or unbiased. Explain.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70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11.4 Select and Draw Conclusions from Samples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owner of a company with 300 employees wants to survey them about their preference for a regular 5-day, 8-hour workweek or a 4-day, 10-hour workweek.  Describe a method for selecting a random sample of 50 employees to poll.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907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11.4 Select and Draw Conclusions from Samples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62500" lnSpcReduction="20000"/>
              </a:bodyPr>
              <a:lstStyle/>
              <a:p>
                <a:r>
                  <a:rPr lang="en-US" dirty="0" smtClean="0"/>
                  <a:t>Sample Size </a:t>
                </a:r>
              </a:p>
              <a:p>
                <a:pPr lvl="1"/>
                <a:r>
                  <a:rPr lang="en-US" dirty="0" smtClean="0"/>
                  <a:t>When </a:t>
                </a:r>
                <a:r>
                  <a:rPr lang="en-US" dirty="0"/>
                  <a:t>conducting a survey, the larger the sample size is, the more accurately the sample represents the population.  </a:t>
                </a:r>
                <a:endParaRPr lang="en-US" dirty="0" smtClean="0"/>
              </a:p>
              <a:p>
                <a:pPr lvl="1"/>
                <a:r>
                  <a:rPr lang="en-US" dirty="0" smtClean="0"/>
                  <a:t>As </a:t>
                </a:r>
                <a:r>
                  <a:rPr lang="en-US" dirty="0"/>
                  <a:t>the sample size increases, the margin of error decreases.</a:t>
                </a:r>
              </a:p>
              <a:p>
                <a:endParaRPr lang="en-US" dirty="0"/>
              </a:p>
              <a:p>
                <a:r>
                  <a:rPr lang="en-US" dirty="0" smtClean="0"/>
                  <a:t>Margin </a:t>
                </a:r>
                <a:r>
                  <a:rPr lang="en-US" dirty="0"/>
                  <a:t>of error </a:t>
                </a:r>
                <a:endParaRPr lang="en-US" dirty="0" smtClean="0"/>
              </a:p>
              <a:p>
                <a:pPr lvl="1"/>
                <a:r>
                  <a:rPr lang="en-US" dirty="0" smtClean="0"/>
                  <a:t>Gives </a:t>
                </a:r>
                <a:r>
                  <a:rPr lang="en-US" dirty="0"/>
                  <a:t>a limit on how much the responses of the sample would differ from the responses of the population.</a:t>
                </a:r>
              </a:p>
              <a:p>
                <a:endParaRPr lang="en-US" dirty="0"/>
              </a:p>
              <a:p>
                <a:r>
                  <a:rPr lang="en-US" dirty="0"/>
                  <a:t>For a </a:t>
                </a:r>
                <a:r>
                  <a:rPr lang="en-US" dirty="0" smtClean="0"/>
                  <a:t>sample size </a:t>
                </a:r>
                <a:r>
                  <a:rPr lang="en-US" dirty="0"/>
                  <a:t>n, the margin of error is:</a:t>
                </a:r>
              </a:p>
              <a:p>
                <a:r>
                  <a:rPr lang="en-US" dirty="0"/>
                  <a:t>Margin of error = </a:t>
                </a:r>
                <a14:m>
                  <m:oMath xmlns:m="http://schemas.openxmlformats.org/officeDocument/2006/math">
                    <m:r>
                      <a:rPr lang="en-US">
                        <a:latin typeface="Cambria Math"/>
                      </a:rPr>
                      <m:t>±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>
                            <a:latin typeface="Cambria Math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>
                                <a:latin typeface="Cambria Math"/>
                              </a:rPr>
                              <m:t>𝑛</m:t>
                            </m:r>
                          </m:e>
                        </m:rad>
                      </m:den>
                    </m:f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400" t="-2334" r="-7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02501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11.4 Select and Draw Conclusions from Samples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Survey </a:t>
            </a:r>
            <a:r>
              <a:rPr lang="en-US" sz="2400" dirty="0"/>
              <a:t>In a survey of 1535 people, 48% preferred Brand A over Brand B and Brand C.</a:t>
            </a:r>
          </a:p>
          <a:p>
            <a:pPr lvl="1"/>
            <a:r>
              <a:rPr lang="en-US" sz="2400" dirty="0" smtClean="0"/>
              <a:t>What </a:t>
            </a:r>
            <a:r>
              <a:rPr lang="en-US" sz="2400" dirty="0"/>
              <a:t>is the margin of error for the survey? </a:t>
            </a:r>
          </a:p>
          <a:p>
            <a:pPr>
              <a:buAutoNum type="alphaLcPeriod"/>
            </a:pPr>
            <a:endParaRPr lang="en-US" sz="2400" b="1" dirty="0"/>
          </a:p>
          <a:p>
            <a:pPr>
              <a:buAutoNum type="alphaLcPeriod"/>
            </a:pPr>
            <a:endParaRPr lang="en-US" sz="2400" b="1" dirty="0"/>
          </a:p>
          <a:p>
            <a:pPr lvl="1"/>
            <a:r>
              <a:rPr lang="en-US" sz="2400" dirty="0"/>
              <a:t>Give an interval that is likely to obtain the exact percent of all people who prefer Brand A.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99349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11.4 Select and Draw Conclusions from Samples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:r>
                  <a:rPr lang="en-US" dirty="0" smtClean="0"/>
                  <a:t>A polling company conducts a poll for a U.S. presidential election.  How many people did the company survey if the margin of error is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±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3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%</m:t>
                    </m:r>
                  </m:oMath>
                </a14:m>
                <a:r>
                  <a:rPr lang="en-US" dirty="0"/>
                  <a:t>?</a:t>
                </a:r>
              </a:p>
              <a:p>
                <a:endParaRPr lang="en-US" dirty="0"/>
              </a:p>
              <a:p>
                <a:pPr marL="0" indent="0" algn="ctr">
                  <a:buNone/>
                </a:pPr>
                <a:r>
                  <a:rPr lang="en-US" dirty="0"/>
                  <a:t>A. </a:t>
                </a:r>
                <a:r>
                  <a:rPr lang="en-US" dirty="0" smtClean="0"/>
                  <a:t>577</a:t>
                </a:r>
                <a:r>
                  <a:rPr lang="en-US" dirty="0"/>
                  <a:t>	B. 1111	C. 1732	D. 90,000</a:t>
                </a:r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r>
                  <a:rPr lang="en-US" i="1" dirty="0"/>
                  <a:t>769 #1-25 odd, 29 + 1 = </a:t>
                </a:r>
                <a:r>
                  <a:rPr lang="en-US" i="1" dirty="0" smtClean="0"/>
                  <a:t>15</a:t>
                </a:r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259" t="-1213" b="-20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61713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11.4 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093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11.5 Choose the Best Model for Two-Variable Data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To find the best model for a set of data pairs (x, y)…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 smtClean="0"/>
                  <a:t>Make a scatter plot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 smtClean="0"/>
                  <a:t>Determine the function suggested by the plot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 smtClean="0"/>
                  <a:t>Linear	</a:t>
                </a:r>
              </a:p>
              <a:p>
                <a:pPr marL="0" indent="0">
                  <a:buNone/>
                </a:pPr>
                <a:r>
                  <a:rPr lang="en-US" b="0" dirty="0"/>
                  <a:t> </a:t>
                </a:r>
                <a:r>
                  <a:rPr lang="en-US" b="0" dirty="0" smtClean="0"/>
                  <a:t>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𝑦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𝑎𝑥</m:t>
                    </m:r>
                    <m:r>
                      <a:rPr lang="en-US" b="0" i="1" smtClean="0">
                        <a:latin typeface="Cambria Math"/>
                      </a:rPr>
                      <m:t>+</m:t>
                    </m:r>
                    <m:r>
                      <a:rPr lang="en-US" b="0" i="1" smtClean="0">
                        <a:latin typeface="Cambria Math"/>
                      </a:rPr>
                      <m:t>𝑏</m:t>
                    </m:r>
                  </m:oMath>
                </a14:m>
                <a:endParaRPr lang="en-US" b="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481" t="-1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101971509"/>
              </p:ext>
            </p:extLst>
          </p:nvPr>
        </p:nvGraphicFramePr>
        <p:xfrm>
          <a:off x="3962400" y="2686050"/>
          <a:ext cx="5029200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539585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4" grpId="0" uiExpand="1">
        <p:bldSub>
          <a:bldChart bld="category"/>
        </p:bldSub>
      </p:bldGraphic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11.5 Choose the Best Model for Two-Variable Data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 smtClean="0"/>
                  <a:t>Quadratic</a:t>
                </a:r>
              </a:p>
              <a:p>
                <a:pPr marL="0" indent="0">
                  <a:buNone/>
                </a:pP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y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𝑎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+</m:t>
                    </m:r>
                    <m:r>
                      <a:rPr lang="en-US" i="1">
                        <a:latin typeface="Cambria Math"/>
                      </a:rPr>
                      <m:t>𝑏𝑥</m:t>
                    </m:r>
                    <m:r>
                      <a:rPr lang="en-US" i="1">
                        <a:latin typeface="Cambria Math"/>
                      </a:rPr>
                      <m:t>+</m:t>
                    </m:r>
                    <m:r>
                      <a:rPr lang="en-US" i="1">
                        <a:latin typeface="Cambria Math"/>
                      </a:rPr>
                      <m:t>𝑐</m:t>
                    </m:r>
                  </m:oMath>
                </a14:m>
                <a:r>
                  <a:rPr lang="en-US" dirty="0" smtClean="0"/>
                  <a:t>		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1">
                <a:blip r:embed="rId3"/>
                <a:stretch>
                  <a:fillRect l="-3017" t="-12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/>
              <p:cNvSpPr>
                <a:spLocks noGrp="1"/>
              </p:cNvSpPr>
              <p:nvPr>
                <p:ph sz="half" idx="2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 smtClean="0"/>
                  <a:t>Cubic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𝑦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𝑎</m:t>
                      </m:r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+</m:t>
                      </m:r>
                      <m:r>
                        <a:rPr lang="en-US" i="1">
                          <a:latin typeface="Cambria Math"/>
                        </a:rPr>
                        <m:t>𝑏</m:t>
                      </m:r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+</m:t>
                      </m:r>
                      <m:r>
                        <a:rPr lang="en-US" i="1">
                          <a:latin typeface="Cambria Math"/>
                        </a:rPr>
                        <m:t>𝑐𝑥</m:t>
                      </m:r>
                      <m:r>
                        <a:rPr lang="en-US" i="1">
                          <a:latin typeface="Cambria Math"/>
                        </a:rPr>
                        <m:t>+</m:t>
                      </m:r>
                      <m:r>
                        <a:rPr lang="en-US" i="1">
                          <a:latin typeface="Cambria Math"/>
                        </a:rPr>
                        <m:t>𝑑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7" name="Conten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1">
                <a:blip r:embed="rId4"/>
                <a:stretch>
                  <a:fillRect l="-3172" t="-12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945567526"/>
              </p:ext>
            </p:extLst>
          </p:nvPr>
        </p:nvGraphicFramePr>
        <p:xfrm>
          <a:off x="228600" y="2343150"/>
          <a:ext cx="4191000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524633469"/>
              </p:ext>
            </p:extLst>
          </p:nvPr>
        </p:nvGraphicFramePr>
        <p:xfrm>
          <a:off x="4648200" y="2400300"/>
          <a:ext cx="4191000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525650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5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build="p"/>
      <p:bldGraphic spid="4" grpId="0" uiExpand="1">
        <p:bldSub>
          <a:bldChart bld="category"/>
        </p:bldSub>
      </p:bldGraphic>
      <p:bldGraphic spid="5" grpId="0" uiExpand="1">
        <p:bldSub>
          <a:bldChart bld="category"/>
        </p:bldSub>
      </p:bldGraphic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11.5 Choose the Best Model for Two-Variable Data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/>
                  <a:t>Exponential		</a:t>
                </a:r>
                <a:endParaRPr lang="en-US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𝑦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𝑎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𝑏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 </m:t>
                    </m:r>
                  </m:oMath>
                </a14:m>
                <a:r>
                  <a:rPr lang="en-US" dirty="0" smtClean="0"/>
                  <a:t>	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1">
                <a:blip r:embed="rId3"/>
                <a:stretch>
                  <a:fillRect l="-3017" t="-12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/>
              <p:cNvSpPr>
                <a:spLocks noGrp="1"/>
              </p:cNvSpPr>
              <p:nvPr>
                <p:ph sz="half" idx="2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 smtClean="0"/>
                  <a:t>Power			</a:t>
                </a:r>
                <a:endParaRPr lang="en-US" i="1" dirty="0" smtClean="0">
                  <a:latin typeface="Cambria Math"/>
                </a:endParaRPr>
              </a:p>
              <a:p>
                <a:pPr marL="0" indent="0">
                  <a:buNone/>
                </a:pP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𝑦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𝑎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𝑏</m:t>
                        </m:r>
                      </m:sup>
                    </m:sSup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7" name="Conten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1">
                <a:blip r:embed="rId4"/>
                <a:stretch>
                  <a:fillRect l="-3172" t="-12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547299645"/>
              </p:ext>
            </p:extLst>
          </p:nvPr>
        </p:nvGraphicFramePr>
        <p:xfrm>
          <a:off x="228600" y="2343150"/>
          <a:ext cx="4191000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081220090"/>
              </p:ext>
            </p:extLst>
          </p:nvPr>
        </p:nvGraphicFramePr>
        <p:xfrm>
          <a:off x="4648200" y="2400300"/>
          <a:ext cx="4191000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3748030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5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build="p"/>
      <p:bldGraphic spid="4" grpId="0" uiExpand="1">
        <p:bldSub>
          <a:bldChart bld="category"/>
        </p:bldSub>
      </p:bldGraphic>
      <p:bldGraphic spid="5" grpId="0" uiExpand="1">
        <p:bldSub>
          <a:bldChart bld="category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11.1 Find Measures of Central Tendency and Dispersion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b="1" dirty="0" smtClean="0"/>
              <a:t>Median</a:t>
            </a:r>
            <a:r>
              <a:rPr lang="en-US" sz="2600" dirty="0" smtClean="0"/>
              <a:t> </a:t>
            </a:r>
          </a:p>
          <a:p>
            <a:pPr lvl="1"/>
            <a:r>
              <a:rPr lang="en-US" sz="2600" dirty="0" smtClean="0"/>
              <a:t>middle </a:t>
            </a:r>
            <a:r>
              <a:rPr lang="en-US" sz="2600" dirty="0"/>
              <a:t>number when the numbers are written in order.  (If n is even, the median is the mean of the two middle numbers.)</a:t>
            </a:r>
          </a:p>
          <a:p>
            <a:endParaRPr lang="en-US" sz="2600" dirty="0"/>
          </a:p>
          <a:p>
            <a:r>
              <a:rPr lang="en-US" sz="2600" b="1" dirty="0" smtClean="0"/>
              <a:t>Mode</a:t>
            </a:r>
            <a:r>
              <a:rPr lang="en-US" sz="2600" dirty="0" smtClean="0"/>
              <a:t> </a:t>
            </a:r>
          </a:p>
          <a:p>
            <a:pPr lvl="1"/>
            <a:r>
              <a:rPr lang="en-US" sz="2600" dirty="0" smtClean="0"/>
              <a:t>number </a:t>
            </a:r>
            <a:r>
              <a:rPr lang="en-US" sz="2600" dirty="0"/>
              <a:t>or numbers that occur most frequently.  There may be </a:t>
            </a:r>
            <a:r>
              <a:rPr lang="en-US" sz="2600" dirty="0" smtClean="0"/>
              <a:t>one </a:t>
            </a:r>
            <a:r>
              <a:rPr lang="en-US" sz="2600" dirty="0"/>
              <a:t>mode, no mode, or more than one mode</a:t>
            </a:r>
            <a:r>
              <a:rPr lang="en-US" sz="2600" dirty="0" smtClean="0"/>
              <a:t>.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693072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11.5 Choose the Best Model for Two-Variable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To graph data on TI-Graphing Calculator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STAT </a:t>
            </a:r>
            <a:r>
              <a:rPr lang="en-US" dirty="0" smtClean="0">
                <a:sym typeface="Wingdings" pitchFamily="2" charset="2"/>
              </a:rPr>
              <a:t> Edit…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ym typeface="Wingdings" pitchFamily="2" charset="2"/>
              </a:rPr>
              <a:t>Clear lists by highlighting L1 (or L2) and push CLEAR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ym typeface="Wingdings" pitchFamily="2" charset="2"/>
              </a:rPr>
              <a:t>Enter x-values in L1 and y-values in L2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ym typeface="Wingdings" pitchFamily="2" charset="2"/>
              </a:rPr>
              <a:t>Push Y=  clear any equations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ym typeface="Wingdings" pitchFamily="2" charset="2"/>
              </a:rPr>
              <a:t>In Y= </a:t>
            </a:r>
            <a:r>
              <a:rPr lang="en-US" dirty="0" err="1" smtClean="0">
                <a:sym typeface="Wingdings" pitchFamily="2" charset="2"/>
              </a:rPr>
              <a:t>hightlight</a:t>
            </a:r>
            <a:r>
              <a:rPr lang="en-US" dirty="0" smtClean="0">
                <a:sym typeface="Wingdings" pitchFamily="2" charset="2"/>
              </a:rPr>
              <a:t> Plot 1 and push ENTER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ym typeface="Wingdings" pitchFamily="2" charset="2"/>
              </a:rPr>
              <a:t>To zoom push ZOOM  </a:t>
            </a:r>
            <a:r>
              <a:rPr lang="en-US" dirty="0" err="1" smtClean="0">
                <a:sym typeface="Wingdings" pitchFamily="2" charset="2"/>
              </a:rPr>
              <a:t>ZoomStat</a:t>
            </a:r>
            <a:endParaRPr lang="en-US" dirty="0" smtClean="0">
              <a:sym typeface="Wingdings" pitchFamily="2" charset="2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ym typeface="Wingdings" pitchFamily="2" charset="2"/>
              </a:rPr>
              <a:t>Choose type of graph (linear, quadratic, cubic, exponential, power)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0" y="4457701"/>
            <a:ext cx="5486400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This can be done on Excel if you don’t have a graphing calculator.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7405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11.5 Choose the Best Model for Two-Variable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To see your regression with your data points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Select the type the regression from STAT</a:t>
            </a:r>
            <a:r>
              <a:rPr lang="en-US" dirty="0" smtClean="0">
                <a:sym typeface="Wingdings" pitchFamily="2" charset="2"/>
              </a:rPr>
              <a:t>CALC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ym typeface="Wingdings" pitchFamily="2" charset="2"/>
              </a:rPr>
              <a:t>Specify the x-data (2</a:t>
            </a:r>
            <a:r>
              <a:rPr lang="en-US" baseline="30000" dirty="0" smtClean="0">
                <a:sym typeface="Wingdings" pitchFamily="2" charset="2"/>
              </a:rPr>
              <a:t>nd</a:t>
            </a:r>
            <a:r>
              <a:rPr lang="en-US" dirty="0" smtClean="0">
                <a:sym typeface="Wingdings" pitchFamily="2" charset="2"/>
              </a:rPr>
              <a:t> L1)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ym typeface="Wingdings" pitchFamily="2" charset="2"/>
              </a:rPr>
              <a:t>Comma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ym typeface="Wingdings" pitchFamily="2" charset="2"/>
              </a:rPr>
              <a:t>Specify the y-data (2</a:t>
            </a:r>
            <a:r>
              <a:rPr lang="en-US" baseline="30000" dirty="0" smtClean="0">
                <a:sym typeface="Wingdings" pitchFamily="2" charset="2"/>
              </a:rPr>
              <a:t>nd</a:t>
            </a:r>
            <a:r>
              <a:rPr lang="en-US" dirty="0" smtClean="0">
                <a:sym typeface="Wingdings" pitchFamily="2" charset="2"/>
              </a:rPr>
              <a:t> L2)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ym typeface="Wingdings" pitchFamily="2" charset="2"/>
              </a:rPr>
              <a:t>Comma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ym typeface="Wingdings" pitchFamily="2" charset="2"/>
              </a:rPr>
              <a:t>Name the regression Y1 (</a:t>
            </a:r>
            <a:r>
              <a:rPr lang="en-US" dirty="0" err="1" smtClean="0">
                <a:sym typeface="Wingdings" pitchFamily="2" charset="2"/>
              </a:rPr>
              <a:t>VARSY-VARSFunction</a:t>
            </a:r>
            <a:r>
              <a:rPr lang="en-US" dirty="0" smtClean="0">
                <a:sym typeface="Wingdings" pitchFamily="2" charset="2"/>
              </a:rPr>
              <a:t>…Y1)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ym typeface="Wingdings" pitchFamily="2" charset="2"/>
              </a:rPr>
              <a:t>You should see “</a:t>
            </a:r>
            <a:r>
              <a:rPr lang="en-US" i="1" dirty="0" err="1" smtClean="0">
                <a:sym typeface="Wingdings" pitchFamily="2" charset="2"/>
              </a:rPr>
              <a:t>your</a:t>
            </a:r>
            <a:r>
              <a:rPr lang="en-US" dirty="0" err="1" smtClean="0">
                <a:sym typeface="Wingdings" pitchFamily="2" charset="2"/>
              </a:rPr>
              <a:t>Reg</a:t>
            </a:r>
            <a:r>
              <a:rPr lang="en-US" dirty="0" smtClean="0">
                <a:sym typeface="Wingdings" pitchFamily="2" charset="2"/>
              </a:rPr>
              <a:t> L1, L2, Y1”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ym typeface="Wingdings" pitchFamily="2" charset="2"/>
              </a:rPr>
              <a:t>Push Enter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ym typeface="Wingdings" pitchFamily="2" charset="2"/>
              </a:rPr>
              <a:t>Push Graph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0" y="4457701"/>
            <a:ext cx="5486400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This can be done on Excel if you don’t have a graphing calculator.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031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11.5 Choose the Best Model for Two-Variable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Microsoft Excel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Enter your data in two columns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Highlight the columns and click Insert </a:t>
            </a:r>
            <a:r>
              <a:rPr lang="en-US" dirty="0" smtClean="0">
                <a:sym typeface="Wingdings" pitchFamily="2" charset="2"/>
              </a:rPr>
              <a:t> Scatter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You should now have a scatter plot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ym typeface="Wingdings" pitchFamily="2" charset="2"/>
              </a:rPr>
              <a:t>To get a regression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dirty="0" smtClean="0">
                <a:sym typeface="Wingdings" pitchFamily="2" charset="2"/>
              </a:rPr>
              <a:t>Select your graph and click Chart Tools Layout  </a:t>
            </a:r>
            <a:r>
              <a:rPr lang="en-US" dirty="0" err="1" smtClean="0">
                <a:sym typeface="Wingdings" pitchFamily="2" charset="2"/>
              </a:rPr>
              <a:t>Trendline</a:t>
            </a:r>
            <a:r>
              <a:rPr lang="en-US" dirty="0" smtClean="0">
                <a:sym typeface="Wingdings" pitchFamily="2" charset="2"/>
              </a:rPr>
              <a:t>  More </a:t>
            </a:r>
            <a:r>
              <a:rPr lang="en-US" dirty="0" err="1" smtClean="0">
                <a:sym typeface="Wingdings" pitchFamily="2" charset="2"/>
              </a:rPr>
              <a:t>Trendline</a:t>
            </a:r>
            <a:r>
              <a:rPr lang="en-US" dirty="0" smtClean="0">
                <a:sym typeface="Wingdings" pitchFamily="2" charset="2"/>
              </a:rPr>
              <a:t> Options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dirty="0" smtClean="0">
                <a:sym typeface="Wingdings" pitchFamily="2" charset="2"/>
              </a:rPr>
              <a:t>Select your regression type (quadratic is polynomial order 2, cubic is polynomial order 3)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dirty="0" smtClean="0">
                <a:sym typeface="Wingdings" pitchFamily="2" charset="2"/>
              </a:rPr>
              <a:t>Checkmark the Display Equation on Chart box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dirty="0" smtClean="0">
                <a:sym typeface="Wingdings" pitchFamily="2" charset="2"/>
              </a:rPr>
              <a:t>Click OK and your regression and equation will be on the graph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6243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11.5 Choose the Best Model for Two-Variable Data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table shows the cost of a meal x (in dollars) and the tip y (in dollars) for parties of 6 at a restaurant.  Find a model for the data.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430521029"/>
              </p:ext>
            </p:extLst>
          </p:nvPr>
        </p:nvGraphicFramePr>
        <p:xfrm>
          <a:off x="5105400" y="1200151"/>
          <a:ext cx="4038600" cy="3394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7249951"/>
              </p:ext>
            </p:extLst>
          </p:nvPr>
        </p:nvGraphicFramePr>
        <p:xfrm>
          <a:off x="30480" y="3455670"/>
          <a:ext cx="5100003" cy="563880"/>
        </p:xfrm>
        <a:graphic>
          <a:graphicData uri="http://schemas.openxmlformats.org/drawingml/2006/table">
            <a:tbl>
              <a:tblPr bandRow="1">
                <a:tableStyleId>{284E427A-3D55-4303-BF80-6455036E1DE7}</a:tableStyleId>
              </a:tblPr>
              <a:tblGrid>
                <a:gridCol w="304800"/>
                <a:gridCol w="762000"/>
                <a:gridCol w="762000"/>
                <a:gridCol w="762000"/>
                <a:gridCol w="875030"/>
                <a:gridCol w="759143"/>
                <a:gridCol w="875030"/>
              </a:tblGrid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x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34.48</a:t>
                      </a: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52.54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89.64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100.76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65.60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109.34</a:t>
                      </a:r>
                      <a:endParaRPr lang="en-US" sz="1400" dirty="0"/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smtClean="0"/>
                        <a:t>y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5.5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11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15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16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12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21</a:t>
                      </a:r>
                      <a:endParaRPr lang="en-US" sz="1400" dirty="0"/>
                    </a:p>
                  </a:txBody>
                  <a:tcPr marT="34290" marB="3429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7420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 uiExpand="1">
        <p:bldSub>
          <a:bldChart bld="category"/>
        </p:bldSub>
      </p:bldGraphic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11.5 Choose the Best Model for Two-Variable Data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table shows amount y of money in your savings account after x weeks.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698689774"/>
              </p:ext>
            </p:extLst>
          </p:nvPr>
        </p:nvGraphicFramePr>
        <p:xfrm>
          <a:off x="4267200" y="1200151"/>
          <a:ext cx="4876800" cy="3394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113888"/>
              </p:ext>
            </p:extLst>
          </p:nvPr>
        </p:nvGraphicFramePr>
        <p:xfrm>
          <a:off x="2971801" y="2228850"/>
          <a:ext cx="934085" cy="28194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51155"/>
                <a:gridCol w="582930"/>
              </a:tblGrid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x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y</a:t>
                      </a:r>
                      <a:endParaRPr lang="en-US" sz="1400" dirty="0"/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200</a:t>
                      </a:r>
                      <a:endParaRPr lang="en-US" sz="1400" dirty="0"/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250</a:t>
                      </a:r>
                      <a:endParaRPr lang="en-US" sz="1400" dirty="0"/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300</a:t>
                      </a:r>
                      <a:endParaRPr lang="en-US" sz="1400" dirty="0"/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300</a:t>
                      </a:r>
                      <a:endParaRPr lang="en-US" sz="1400" dirty="0"/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300</a:t>
                      </a:r>
                      <a:endParaRPr lang="en-US" sz="1400" dirty="0"/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315</a:t>
                      </a:r>
                      <a:endParaRPr lang="en-US" sz="1400" dirty="0"/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340</a:t>
                      </a:r>
                      <a:endParaRPr lang="en-US" sz="1400" dirty="0"/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8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405</a:t>
                      </a:r>
                      <a:endParaRPr lang="en-US" sz="1400" dirty="0"/>
                    </a:p>
                  </a:txBody>
                  <a:tcPr marT="34290" marB="34290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7482" y="3537898"/>
            <a:ext cx="2514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778 #1-15 odd + 7 = </a:t>
            </a:r>
            <a:r>
              <a:rPr lang="en-US" sz="2400" i="1" dirty="0" smtClean="0"/>
              <a:t>15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7110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 uiExpand="1">
        <p:bldSub>
          <a:bldChart bld="category"/>
        </p:bldSub>
      </p:bldGraphic>
      <p:bldP spid="6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11.5 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093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11.Review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787 #1-14 = 14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"/>
            <a:ext cx="4543425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8357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11.1 Find Measures of Central Tendency and Dispersion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In Numbers 2:3-31, is a census of the twelve tribes of Israel by Mt. Sinai.  Find the mean, median, and mode.</a:t>
            </a:r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u="sng" dirty="0"/>
              <a:t>Tribe		</a:t>
            </a:r>
            <a:r>
              <a:rPr lang="en-US" u="sng" dirty="0" smtClean="0"/>
              <a:t>Census</a:t>
            </a:r>
            <a:endParaRPr lang="en-US" u="sng" dirty="0"/>
          </a:p>
          <a:p>
            <a:pPr marL="0" indent="0">
              <a:buNone/>
            </a:pPr>
            <a:r>
              <a:rPr lang="en-US" dirty="0"/>
              <a:t>Judah	</a:t>
            </a:r>
            <a:r>
              <a:rPr lang="en-US" dirty="0" smtClean="0"/>
              <a:t>	74600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Issachar	</a:t>
            </a:r>
            <a:r>
              <a:rPr lang="en-US" dirty="0" smtClean="0"/>
              <a:t>	54400</a:t>
            </a:r>
            <a:endParaRPr lang="en-US" dirty="0"/>
          </a:p>
          <a:p>
            <a:pPr marL="0" indent="0">
              <a:buNone/>
            </a:pPr>
            <a:r>
              <a:rPr lang="en-US" dirty="0" err="1" smtClean="0"/>
              <a:t>Zebulun</a:t>
            </a:r>
            <a:r>
              <a:rPr lang="en-US" dirty="0" smtClean="0"/>
              <a:t>	</a:t>
            </a:r>
            <a:r>
              <a:rPr lang="en-US" dirty="0"/>
              <a:t>	</a:t>
            </a:r>
            <a:r>
              <a:rPr lang="en-US" dirty="0" smtClean="0"/>
              <a:t>57400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Reuben	</a:t>
            </a:r>
            <a:r>
              <a:rPr lang="en-US" dirty="0" smtClean="0"/>
              <a:t>	46500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Simeon	</a:t>
            </a:r>
            <a:r>
              <a:rPr lang="en-US" dirty="0" smtClean="0"/>
              <a:t>	59300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Gad		</a:t>
            </a:r>
            <a:r>
              <a:rPr lang="en-US" dirty="0" smtClean="0"/>
              <a:t>45650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Ephraim	</a:t>
            </a:r>
            <a:r>
              <a:rPr lang="en-US" dirty="0" smtClean="0"/>
              <a:t>	40500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Manasseh	</a:t>
            </a:r>
            <a:r>
              <a:rPr lang="en-US" dirty="0" smtClean="0"/>
              <a:t>	32200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Benjamin	</a:t>
            </a:r>
            <a:r>
              <a:rPr lang="en-US" dirty="0" smtClean="0"/>
              <a:t>	35400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Dan		</a:t>
            </a:r>
            <a:r>
              <a:rPr lang="en-US" dirty="0" smtClean="0"/>
              <a:t>62700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Asher	</a:t>
            </a:r>
            <a:r>
              <a:rPr lang="en-US" dirty="0" smtClean="0"/>
              <a:t>	41500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Naphtali	</a:t>
            </a:r>
            <a:r>
              <a:rPr lang="en-US" dirty="0" smtClean="0"/>
              <a:t>	53400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736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11.1 Find Measures of Central Tendency and Dispersion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en-US" sz="2400" b="1" dirty="0" smtClean="0"/>
                  <a:t>Measure </a:t>
                </a:r>
                <a:r>
                  <a:rPr lang="en-US" sz="2400" b="1" dirty="0"/>
                  <a:t>of dispersion </a:t>
                </a:r>
                <a:endParaRPr lang="en-US" sz="2400" b="1" dirty="0" smtClean="0"/>
              </a:p>
              <a:p>
                <a:pPr lvl="1"/>
                <a:r>
                  <a:rPr lang="en-US" sz="2400" dirty="0" smtClean="0"/>
                  <a:t>Statistic </a:t>
                </a:r>
                <a:r>
                  <a:rPr lang="en-US" sz="2400" dirty="0"/>
                  <a:t>that tells you how dispersed, or spread out, data values are.  </a:t>
                </a:r>
              </a:p>
              <a:p>
                <a:endParaRPr lang="en-US" sz="2400" dirty="0"/>
              </a:p>
              <a:p>
                <a:r>
                  <a:rPr lang="en-US" sz="2400" b="1" dirty="0" smtClean="0"/>
                  <a:t>Range</a:t>
                </a:r>
                <a:endParaRPr lang="en-US" sz="2400" dirty="0" smtClean="0"/>
              </a:p>
              <a:p>
                <a:pPr lvl="1"/>
                <a:r>
                  <a:rPr lang="en-US" sz="2400" dirty="0" smtClean="0"/>
                  <a:t>difference </a:t>
                </a:r>
                <a:r>
                  <a:rPr lang="en-US" sz="2400" dirty="0"/>
                  <a:t>between the greatest and least data values</a:t>
                </a:r>
                <a:r>
                  <a:rPr lang="en-US" sz="2400" dirty="0" smtClean="0"/>
                  <a:t>.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𝑅𝑎𝑛𝑔𝑒</m:t>
                      </m:r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r>
                        <a:rPr lang="en-US" sz="2400" b="0" i="1" smtClean="0">
                          <a:latin typeface="Cambria Math"/>
                        </a:rPr>
                        <m:t>𝑚𝑎𝑥</m:t>
                      </m:r>
                      <m:r>
                        <a:rPr lang="en-US" sz="2400" b="0" i="1" smtClean="0">
                          <a:latin typeface="Cambria Math"/>
                        </a:rPr>
                        <m:t>−</m:t>
                      </m:r>
                      <m:r>
                        <a:rPr lang="en-US" sz="2400" b="0" i="1" smtClean="0">
                          <a:latin typeface="Cambria Math"/>
                        </a:rPr>
                        <m:t>𝑚𝑖𝑛</m:t>
                      </m:r>
                    </m:oMath>
                  </m:oMathPara>
                </a14:m>
                <a:endParaRPr lang="en-US" sz="2400" dirty="0"/>
              </a:p>
              <a:p>
                <a:pPr lvl="1"/>
                <a:endParaRPr lang="en-US" sz="2400" dirty="0"/>
              </a:p>
              <a:p>
                <a:r>
                  <a:rPr lang="en-US" sz="2400" dirty="0"/>
                  <a:t>Find the range of the following data sets.</a:t>
                </a:r>
              </a:p>
              <a:p>
                <a:pPr lvl="1"/>
                <a:r>
                  <a:rPr lang="en-US" sz="2400" dirty="0"/>
                  <a:t>14,17,18,19,20,24,30,32</a:t>
                </a:r>
              </a:p>
              <a:p>
                <a:pPr lvl="1"/>
                <a:r>
                  <a:rPr lang="en-US" sz="2400" dirty="0" smtClean="0"/>
                  <a:t>8,11,12,16,18,18,18,20,23</a:t>
                </a:r>
                <a:endParaRPr lang="en-US" sz="2400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111" t="-20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4894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11.1 Find Measures of Central Tendency and Dispersion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2400" b="1" dirty="0" smtClean="0"/>
                  <a:t>Standard deviation</a:t>
                </a:r>
                <a:endParaRPr lang="en-US" sz="2400" dirty="0" smtClean="0"/>
              </a:p>
              <a:p>
                <a:pPr lvl="1"/>
                <a:r>
                  <a:rPr lang="en-US" sz="2400" dirty="0" smtClean="0"/>
                  <a:t>describes </a:t>
                </a:r>
                <a:r>
                  <a:rPr lang="en-US" sz="2400" dirty="0"/>
                  <a:t>the typical differences (or </a:t>
                </a:r>
                <a:r>
                  <a:rPr lang="en-US" sz="2400" dirty="0" smtClean="0"/>
                  <a:t>deviation) </a:t>
                </a:r>
                <a:r>
                  <a:rPr lang="en-US" sz="2400" dirty="0"/>
                  <a:t>between a </a:t>
                </a:r>
                <a:r>
                  <a:rPr lang="en-US" sz="2400" dirty="0" smtClean="0"/>
                  <a:t>data’s value </a:t>
                </a:r>
                <a:r>
                  <a:rPr lang="en-US" sz="2400" dirty="0"/>
                  <a:t>and the mean.</a:t>
                </a:r>
                <a:endParaRPr lang="en-US" sz="2400" dirty="0" smtClean="0"/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/>
                          <a:ea typeface="Cambria Math"/>
                        </a:rPr>
                        <m:t>𝜎</m:t>
                      </m:r>
                      <m:r>
                        <a:rPr lang="en-US" sz="2400" i="1">
                          <a:latin typeface="Cambria Math"/>
                          <a:ea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400" i="1"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400" i="1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4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latin typeface="Cambria Math"/>
                                      <a:ea typeface="Cambria Math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en-US" sz="2400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latin typeface="Cambria Math"/>
                                          <a:ea typeface="Cambria Math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latin typeface="Cambria Math"/>
                                          <a:ea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US" sz="2400" i="1">
                                      <a:latin typeface="Cambria Math"/>
                                      <a:ea typeface="Cambria Math"/>
                                    </a:rPr>
                                    <m:t>−</m:t>
                                  </m:r>
                                  <m:acc>
                                    <m:accPr>
                                      <m:chr m:val="̅"/>
                                      <m:ctrlPr>
                                        <a:rPr lang="en-US" sz="2400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400" i="1">
                                          <a:latin typeface="Cambria Math"/>
                                          <a:ea typeface="Cambria Math"/>
                                        </a:rPr>
                                        <m:t>𝑥</m:t>
                                      </m:r>
                                    </m:e>
                                  </m:acc>
                                  <m:r>
                                    <a:rPr lang="en-US" sz="2400" i="1">
                                      <a:latin typeface="Cambria Math"/>
                                      <a:ea typeface="Cambria Math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400" i="1"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sz="24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latin typeface="Cambria Math"/>
                                      <a:ea typeface="Cambria Math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en-US" sz="2400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latin typeface="Cambria Math"/>
                                          <a:ea typeface="Cambria Math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latin typeface="Cambria Math"/>
                                          <a:ea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  <m:r>
                                    <a:rPr lang="en-US" sz="2400" i="1">
                                      <a:latin typeface="Cambria Math"/>
                                      <a:ea typeface="Cambria Math"/>
                                    </a:rPr>
                                    <m:t>−</m:t>
                                  </m:r>
                                  <m:acc>
                                    <m:accPr>
                                      <m:chr m:val="̅"/>
                                      <m:ctrlPr>
                                        <a:rPr lang="en-US" sz="2400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400" i="1">
                                          <a:latin typeface="Cambria Math"/>
                                          <a:ea typeface="Cambria Math"/>
                                        </a:rPr>
                                        <m:t>𝑥</m:t>
                                      </m:r>
                                    </m:e>
                                  </m:acc>
                                  <m:r>
                                    <a:rPr lang="en-US" sz="2400" i="1">
                                      <a:latin typeface="Cambria Math"/>
                                      <a:ea typeface="Cambria Math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400" i="1">
                                  <a:latin typeface="Cambria Math"/>
                                  <a:ea typeface="Cambria Math"/>
                                </a:rPr>
                                <m:t>+…+</m:t>
                              </m:r>
                              <m:sSup>
                                <m:sSupPr>
                                  <m:ctrlPr>
                                    <a:rPr lang="en-US" sz="24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latin typeface="Cambria Math"/>
                                      <a:ea typeface="Cambria Math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en-US" sz="2400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latin typeface="Cambria Math"/>
                                          <a:ea typeface="Cambria Math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2400" b="0" i="1" smtClean="0">
                                          <a:latin typeface="Cambria Math"/>
                                          <a:ea typeface="Cambria Math"/>
                                        </a:rPr>
                                        <m:t>𝑛</m:t>
                                      </m:r>
                                    </m:sub>
                                  </m:sSub>
                                  <m:r>
                                    <a:rPr lang="en-US" sz="2400" i="1">
                                      <a:latin typeface="Cambria Math"/>
                                      <a:ea typeface="Cambria Math"/>
                                    </a:rPr>
                                    <m:t>−</m:t>
                                  </m:r>
                                  <m:acc>
                                    <m:accPr>
                                      <m:chr m:val="̅"/>
                                      <m:ctrlPr>
                                        <a:rPr lang="en-US" sz="2400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400" i="1">
                                          <a:latin typeface="Cambria Math"/>
                                          <a:ea typeface="Cambria Math"/>
                                        </a:rPr>
                                        <m:t>𝑥</m:t>
                                      </m:r>
                                    </m:e>
                                  </m:acc>
                                  <m:r>
                                    <a:rPr lang="en-US" sz="2400" i="1">
                                      <a:latin typeface="Cambria Math"/>
                                      <a:ea typeface="Cambria Math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2400" i="1">
                                  <a:latin typeface="Cambria Math"/>
                                  <a:ea typeface="Cambria Math"/>
                                </a:rPr>
                                <m:t>𝑛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sz="2400" dirty="0">
                  <a:ea typeface="Cambria Math"/>
                </a:endParaRP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963" t="-10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41078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11.1 Find Measures of Central Tendency and Dispersion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2400" dirty="0"/>
                  <a:t>Find the standard deviation of the following data set.</a:t>
                </a:r>
              </a:p>
              <a:p>
                <a:pPr lvl="1"/>
                <a:r>
                  <a:rPr lang="en-US" sz="2400" dirty="0"/>
                  <a:t>4,8,12,15,3</a:t>
                </a:r>
              </a:p>
              <a:p>
                <a:pPr lvl="2"/>
                <a:endParaRPr lang="en-US" sz="2400" dirty="0"/>
              </a:p>
              <a:p>
                <a:pPr lvl="2"/>
                <a:endParaRPr lang="en-US" sz="2400" dirty="0"/>
              </a:p>
              <a:p>
                <a:r>
                  <a:rPr lang="en-US" sz="2400" dirty="0"/>
                  <a:t>Finding the standard deviation on a TI calculator</a:t>
                </a:r>
              </a:p>
              <a:p>
                <a:pPr lvl="1"/>
                <a:r>
                  <a:rPr lang="en-US" sz="2400" dirty="0"/>
                  <a:t>[STAT] </a:t>
                </a:r>
                <a:r>
                  <a:rPr lang="en-US" sz="2400" dirty="0">
                    <a:sym typeface="Wingdings" pitchFamily="2" charset="2"/>
                  </a:rPr>
                  <a:t></a:t>
                </a:r>
                <a:r>
                  <a:rPr lang="en-US" sz="2400" dirty="0"/>
                  <a:t> Edit, Enter data values in L1 (clear list first)</a:t>
                </a:r>
              </a:p>
              <a:p>
                <a:pPr lvl="1"/>
                <a:r>
                  <a:rPr lang="en-US" sz="2400" dirty="0"/>
                  <a:t>[STAT] </a:t>
                </a:r>
                <a:r>
                  <a:rPr lang="en-US" sz="2400" dirty="0">
                    <a:sym typeface="Wingdings" pitchFamily="2" charset="2"/>
                  </a:rPr>
                  <a:t></a:t>
                </a:r>
                <a:r>
                  <a:rPr lang="en-US" sz="2400" dirty="0"/>
                  <a:t> CALC </a:t>
                </a:r>
                <a:r>
                  <a:rPr lang="en-US" sz="2400" dirty="0">
                    <a:sym typeface="Wingdings" pitchFamily="2" charset="2"/>
                  </a:rPr>
                  <a:t></a:t>
                </a:r>
                <a:r>
                  <a:rPr lang="en-US" sz="2400" dirty="0"/>
                  <a:t> 1-Var Stats, [ENTER] x2 , Find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  <a:ea typeface="Cambria Math"/>
                      </a:rPr>
                      <m:t>𝜎</m:t>
                    </m:r>
                  </m:oMath>
                </a14:m>
                <a:r>
                  <a:rPr lang="en-US" sz="2400" dirty="0"/>
                  <a:t>x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111" t="-12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78576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11.1 Find Measures of Central Tendency and Dispersion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Outliers</a:t>
            </a:r>
          </a:p>
          <a:p>
            <a:pPr lvl="1"/>
            <a:r>
              <a:rPr lang="en-US" dirty="0" smtClean="0"/>
              <a:t>Value </a:t>
            </a:r>
            <a:r>
              <a:rPr lang="en-US" dirty="0"/>
              <a:t>that is much </a:t>
            </a:r>
            <a:r>
              <a:rPr lang="en-US" dirty="0" smtClean="0"/>
              <a:t>greater </a:t>
            </a:r>
            <a:r>
              <a:rPr lang="en-US" dirty="0"/>
              <a:t>than or much less than most of the values in a data set.</a:t>
            </a:r>
            <a:endParaRPr lang="en-US" dirty="0" smtClean="0"/>
          </a:p>
          <a:p>
            <a:pPr lvl="1"/>
            <a:r>
              <a:rPr lang="en-US" dirty="0" smtClean="0"/>
              <a:t>Can skew measures </a:t>
            </a:r>
            <a:r>
              <a:rPr lang="en-US" dirty="0"/>
              <a:t>of central tendency and </a:t>
            </a:r>
            <a:r>
              <a:rPr lang="en-US" dirty="0" smtClean="0"/>
              <a:t>dispersion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2014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Statistic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Statistics</Template>
  <TotalTime>7582</TotalTime>
  <Words>2518</Words>
  <Application>Microsoft Office PowerPoint</Application>
  <PresentationFormat>On-screen Show (16:9)</PresentationFormat>
  <Paragraphs>381</Paragraphs>
  <Slides>46</Slides>
  <Notes>45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7" baseType="lpstr">
      <vt:lpstr>Statistics</vt:lpstr>
      <vt:lpstr>Data Analysis and Statistics</vt:lpstr>
      <vt:lpstr>PowerPoint Presentation</vt:lpstr>
      <vt:lpstr>11.1 Find Measures of Central Tendency and Dispersion</vt:lpstr>
      <vt:lpstr>11.1 Find Measures of Central Tendency and Dispersion</vt:lpstr>
      <vt:lpstr>11.1 Find Measures of Central Tendency and Dispersion</vt:lpstr>
      <vt:lpstr>11.1 Find Measures of Central Tendency and Dispersion</vt:lpstr>
      <vt:lpstr>11.1 Find Measures of Central Tendency and Dispersion</vt:lpstr>
      <vt:lpstr>11.1 Find Measures of Central Tendency and Dispersion</vt:lpstr>
      <vt:lpstr>11.1 Find Measures of Central Tendency and Dispersion</vt:lpstr>
      <vt:lpstr>11.1 Find Measures of Central Tendency and Dispersion</vt:lpstr>
      <vt:lpstr>11.1 Find Measures of Central Tendency and Dispersion</vt:lpstr>
      <vt:lpstr>Quiz</vt:lpstr>
      <vt:lpstr>11.2 Apply Transformations to Data</vt:lpstr>
      <vt:lpstr>11.2 Apply Transformations to Data</vt:lpstr>
      <vt:lpstr>11.2 Apply Transformations to Data</vt:lpstr>
      <vt:lpstr>11.2 Apply Transformations to Data</vt:lpstr>
      <vt:lpstr>Quiz</vt:lpstr>
      <vt:lpstr>11.3 Use Normal Distributions</vt:lpstr>
      <vt:lpstr>11.3 Use Normal Distributions</vt:lpstr>
      <vt:lpstr>11.3 Use Normal Distributions</vt:lpstr>
      <vt:lpstr>11.3 Use Normal Distributions</vt:lpstr>
      <vt:lpstr>11.3 Use Normal Distributions</vt:lpstr>
      <vt:lpstr>11.3 Use Normal Distributions</vt:lpstr>
      <vt:lpstr>11.3 Use Normal Distributions</vt:lpstr>
      <vt:lpstr>11.3 Use Normal Distributions</vt:lpstr>
      <vt:lpstr>11.3 Use Normal Distributions</vt:lpstr>
      <vt:lpstr>Quiz</vt:lpstr>
      <vt:lpstr>11.4 Select and Draw Conclusions from Samples</vt:lpstr>
      <vt:lpstr>11.4 Select and Draw Conclusions from Samples</vt:lpstr>
      <vt:lpstr>11.4 Select and Draw Conclusions from Samples</vt:lpstr>
      <vt:lpstr>11.4 Select and Draw Conclusions from Samples</vt:lpstr>
      <vt:lpstr>11.4 Select and Draw Conclusions from Samples</vt:lpstr>
      <vt:lpstr>11.4 Select and Draw Conclusions from Samples</vt:lpstr>
      <vt:lpstr>11.4 Select and Draw Conclusions from Samples</vt:lpstr>
      <vt:lpstr>11.4 Select and Draw Conclusions from Samples</vt:lpstr>
      <vt:lpstr>Quiz</vt:lpstr>
      <vt:lpstr>11.5 Choose the Best Model for Two-Variable Data</vt:lpstr>
      <vt:lpstr>11.5 Choose the Best Model for Two-Variable Data</vt:lpstr>
      <vt:lpstr>11.5 Choose the Best Model for Two-Variable Data</vt:lpstr>
      <vt:lpstr>11.5 Choose the Best Model for Two-Variable Data</vt:lpstr>
      <vt:lpstr>11.5 Choose the Best Model for Two-Variable Data</vt:lpstr>
      <vt:lpstr>11.5 Choose the Best Model for Two-Variable Data</vt:lpstr>
      <vt:lpstr>11.5 Choose the Best Model for Two-Variable Data</vt:lpstr>
      <vt:lpstr>11.5 Choose the Best Model for Two-Variable Data</vt:lpstr>
      <vt:lpstr>Quiz</vt:lpstr>
      <vt:lpstr>11.Review</vt:lpstr>
    </vt:vector>
  </TitlesOfParts>
  <Company>Andrews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expo</dc:creator>
  <cp:lastModifiedBy>Richard Wright</cp:lastModifiedBy>
  <cp:revision>84</cp:revision>
  <cp:lastPrinted>2011-04-01T15:21:52Z</cp:lastPrinted>
  <dcterms:created xsi:type="dcterms:W3CDTF">2011-02-09T16:10:03Z</dcterms:created>
  <dcterms:modified xsi:type="dcterms:W3CDTF">2014-05-22T12:39:12Z</dcterms:modified>
</cp:coreProperties>
</file>